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sldIdLst>
    <p:sldId id="370" r:id="rId5"/>
    <p:sldId id="374" r:id="rId6"/>
    <p:sldId id="318" r:id="rId7"/>
    <p:sldId id="275" r:id="rId8"/>
    <p:sldId id="373" r:id="rId9"/>
    <p:sldId id="377" r:id="rId10"/>
    <p:sldId id="381" r:id="rId11"/>
    <p:sldId id="375" r:id="rId12"/>
    <p:sldId id="379" r:id="rId13"/>
    <p:sldId id="380" r:id="rId14"/>
    <p:sldId id="384" r:id="rId15"/>
    <p:sldId id="265" r:id="rId16"/>
    <p:sldId id="385" r:id="rId17"/>
    <p:sldId id="347" r:id="rId18"/>
    <p:sldId id="376" r:id="rId19"/>
    <p:sldId id="305" r:id="rId20"/>
    <p:sldId id="346" r:id="rId21"/>
    <p:sldId id="348" r:id="rId22"/>
    <p:sldId id="256" r:id="rId23"/>
    <p:sldId id="286" r:id="rId24"/>
    <p:sldId id="287" r:id="rId25"/>
    <p:sldId id="306" r:id="rId26"/>
    <p:sldId id="307" r:id="rId27"/>
    <p:sldId id="308" r:id="rId28"/>
    <p:sldId id="309" r:id="rId29"/>
    <p:sldId id="369" r:id="rId30"/>
    <p:sldId id="294" r:id="rId31"/>
    <p:sldId id="353" r:id="rId32"/>
    <p:sldId id="360" r:id="rId33"/>
    <p:sldId id="296" r:id="rId34"/>
    <p:sldId id="371" r:id="rId35"/>
    <p:sldId id="372" r:id="rId36"/>
    <p:sldId id="383" r:id="rId37"/>
    <p:sldId id="260" r:id="rId38"/>
    <p:sldId id="344" r:id="rId39"/>
    <p:sldId id="382" r:id="rId40"/>
    <p:sldId id="345" r:id="rId41"/>
    <p:sldId id="364" r:id="rId42"/>
    <p:sldId id="365" r:id="rId4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Gundsø" initials="LG" lastIdx="16" clrIdx="0">
    <p:extLst>
      <p:ext uri="{19B8F6BF-5375-455C-9EA6-DF929625EA0E}">
        <p15:presenceInfo xmlns:p15="http://schemas.microsoft.com/office/powerpoint/2012/main" userId="S::lgu@primetime.dk::3bf3b3af-b198-4344-be2d-94c1d284e53f" providerId="AD"/>
      </p:ext>
    </p:extLst>
  </p:cmAuthor>
  <p:cmAuthor id="2" name="Marie Støving Rørstrøm" initials="MSR" lastIdx="1" clrIdx="1">
    <p:extLst>
      <p:ext uri="{19B8F6BF-5375-455C-9EA6-DF929625EA0E}">
        <p15:presenceInfo xmlns:p15="http://schemas.microsoft.com/office/powerpoint/2012/main" userId="S::msr@primetime.dk::44aef8c5-e1dd-4506-af9d-9c9c86f3a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86544"/>
  </p:normalViewPr>
  <p:slideViewPr>
    <p:cSldViewPr snapToGrid="0" snapToObjects="1">
      <p:cViewPr varScale="1">
        <p:scale>
          <a:sx n="117" d="100"/>
          <a:sy n="117" d="100"/>
        </p:scale>
        <p:origin x="84"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E15AD2-1F54-E042-A8B8-4053B910CD0F}" type="datetimeFigureOut">
              <a:rPr lang="da-DK" smtClean="0"/>
              <a:t>05-04-2022</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5916E6-8A41-E74B-A6A9-F26AFDF4CBCE}" type="slidenum">
              <a:rPr lang="da-DK" smtClean="0"/>
              <a:t>‹nr.›</a:t>
            </a:fld>
            <a:endParaRPr lang="da-DK"/>
          </a:p>
        </p:txBody>
      </p:sp>
    </p:spTree>
    <p:extLst>
      <p:ext uri="{BB962C8B-B14F-4D97-AF65-F5344CB8AC3E}">
        <p14:creationId xmlns:p14="http://schemas.microsoft.com/office/powerpoint/2010/main" val="135027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st.dk/-/media/Puljer/Ivaerksaettelse-af-maalrettet-identifikation-af-personer-med-type-2-diabetes-i-kommunerne/ANBEFALINGER-FOR-MLRETTET-OPSPORING-AF-TYPE-2-DIABETES-I-KOMMUNERNE.ashx?la=da&amp;hash=55A2B74A491099396735A483549911405A7DEC7D"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85916E6-8A41-E74B-A6A9-F26AFDF4CBCE}" type="slidenum">
              <a:rPr lang="da-DK" smtClean="0"/>
              <a:t>1</a:t>
            </a:fld>
            <a:endParaRPr lang="da-DK"/>
          </a:p>
        </p:txBody>
      </p:sp>
    </p:spTree>
    <p:extLst>
      <p:ext uri="{BB962C8B-B14F-4D97-AF65-F5344CB8AC3E}">
        <p14:creationId xmlns:p14="http://schemas.microsoft.com/office/powerpoint/2010/main" val="348238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med denne øvelse er, at medarbejderne reflekterer og føler sig inddraget i at finde løsninger på, hvordan I kan indarbejde arbejdsgange for tidlig opsporing i hverdagen. Øvelsen bidrager også til, at medarbejderne her giver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p>
          <a:p>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t>Skriv alle barrierer/muligheder fra post-</a:t>
            </a:r>
            <a:r>
              <a:rPr lang="da-DK" sz="1200" i="0" dirty="0" err="1"/>
              <a:t>its</a:t>
            </a:r>
            <a:r>
              <a:rPr lang="da-DK" sz="1200" i="0" dirty="0"/>
              <a:t> op på en </a:t>
            </a:r>
            <a:r>
              <a:rPr lang="da-DK" sz="1200" i="0" dirty="0" err="1"/>
              <a:t>whiteboard</a:t>
            </a:r>
            <a:r>
              <a:rPr lang="da-DK" sz="1200" i="0" dirty="0"/>
              <a:t> eller sæt post-</a:t>
            </a:r>
            <a:r>
              <a:rPr lang="da-DK" sz="1200" i="0" dirty="0" err="1"/>
              <a:t>its</a:t>
            </a:r>
            <a:r>
              <a:rPr lang="da-DK" sz="1200" i="0" dirty="0"/>
              <a:t> op på en tavle. </a:t>
            </a:r>
          </a:p>
          <a:p>
            <a:endParaRPr lang="da-DK" dirty="0"/>
          </a:p>
        </p:txBody>
      </p:sp>
      <p:sp>
        <p:nvSpPr>
          <p:cNvPr id="4" name="Slide Number Placeholder 3"/>
          <p:cNvSpPr>
            <a:spLocks noGrp="1"/>
          </p:cNvSpPr>
          <p:nvPr>
            <p:ph type="sldNum" sz="quarter" idx="5"/>
          </p:nvPr>
        </p:nvSpPr>
        <p:spPr/>
        <p:txBody>
          <a:bodyPr/>
          <a:lstStyle/>
          <a:p>
            <a:fld id="{B85916E6-8A41-E74B-A6A9-F26AFDF4CBCE}" type="slidenum">
              <a:rPr lang="da-DK" smtClean="0"/>
              <a:t>34</a:t>
            </a:fld>
            <a:endParaRPr lang="da-DK"/>
          </a:p>
        </p:txBody>
      </p:sp>
    </p:spTree>
    <p:extLst>
      <p:ext uri="{BB962C8B-B14F-4D97-AF65-F5344CB8AC3E}">
        <p14:creationId xmlns:p14="http://schemas.microsoft.com/office/powerpoint/2010/main" val="108897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med denne øvelse er, at medarbejderne bliver klar over, hvem de skal kontakte med deres observationer. Samtidig er denne gruppeøvelse muligheden for, at medarbejderne kan give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p>
          <a:p>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algn="l"/>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38</a:t>
            </a:fld>
            <a:endParaRPr lang="da-DK"/>
          </a:p>
        </p:txBody>
      </p:sp>
    </p:spTree>
    <p:extLst>
      <p:ext uri="{BB962C8B-B14F-4D97-AF65-F5344CB8AC3E}">
        <p14:creationId xmlns:p14="http://schemas.microsoft.com/office/powerpoint/2010/main" val="330990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a:t>
            </a:r>
            <a:r>
              <a:rPr lang="da-DK" u="none" dirty="0"/>
              <a:t> med denne øvelse er, at medarbejderne bliver klar over, hvilke processer, I har for at sikre opfølgning på de observationer, medarbejderen har foretaget. Samtidig er denne gruppeøvelse muligheden for, at medarbejderne kan give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p>
          <a:p>
            <a:endParaRPr lang="da-DK"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Du kan som leder finde yderligere inspiration til vejledende spørgsmål til dine medarbejdere i Sundhedsstyrelsens Anbefalinger for målrettet opsporing af type 2-diabetes i kommunerne: </a:t>
            </a:r>
            <a:r>
              <a:rPr lang="da-DK" dirty="0">
                <a:hlinkClick r:id="rId3"/>
              </a:rPr>
              <a:t>https://www.sst.dk/-/media/Puljer/Ivaerksaettelse-af-maalrettet-identifikation-af-personer-med-type-2-diabetes-i-kommunerne/ANBEFALINGER-FOR-MLRETTET-OPSPORING-AF-TYPE-2-DIABETES-I-KOMMUNERNE.ashx?la=da&amp;hash=55A2B74A491099396735A483549911405A7DEC7D</a:t>
            </a:r>
            <a:endParaRPr lang="da-DK" u="none" dirty="0"/>
          </a:p>
          <a:p>
            <a:pPr algn="l"/>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39</a:t>
            </a:fld>
            <a:endParaRPr lang="da-DK"/>
          </a:p>
        </p:txBody>
      </p:sp>
    </p:spTree>
    <p:extLst>
      <p:ext uri="{BB962C8B-B14F-4D97-AF65-F5344CB8AC3E}">
        <p14:creationId xmlns:p14="http://schemas.microsoft.com/office/powerpoint/2010/main" val="316994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B85916E6-8A41-E74B-A6A9-F26AFDF4CBCE}" type="slidenum">
              <a:rPr lang="da-DK" smtClean="0"/>
              <a:t>3</a:t>
            </a:fld>
            <a:endParaRPr lang="da-DK"/>
          </a:p>
        </p:txBody>
      </p:sp>
    </p:spTree>
    <p:extLst>
      <p:ext uri="{BB962C8B-B14F-4D97-AF65-F5344CB8AC3E}">
        <p14:creationId xmlns:p14="http://schemas.microsoft.com/office/powerpoint/2010/main" val="16280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B85916E6-8A41-E74B-A6A9-F26AFDF4CBCE}" type="slidenum">
              <a:rPr lang="da-DK" smtClean="0"/>
              <a:t>4</a:t>
            </a:fld>
            <a:endParaRPr lang="da-DK"/>
          </a:p>
        </p:txBody>
      </p:sp>
    </p:spTree>
    <p:extLst>
      <p:ext uri="{BB962C8B-B14F-4D97-AF65-F5344CB8AC3E}">
        <p14:creationId xmlns:p14="http://schemas.microsoft.com/office/powerpoint/2010/main" val="173247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B85916E6-8A41-E74B-A6A9-F26AFDF4CBCE}" type="slidenum">
              <a:rPr lang="da-DK" smtClean="0"/>
              <a:t>14</a:t>
            </a:fld>
            <a:endParaRPr lang="da-DK"/>
          </a:p>
        </p:txBody>
      </p:sp>
    </p:spTree>
    <p:extLst>
      <p:ext uri="{BB962C8B-B14F-4D97-AF65-F5344CB8AC3E}">
        <p14:creationId xmlns:p14="http://schemas.microsoft.com/office/powerpoint/2010/main" val="330579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a:t>Formålet </a:t>
            </a:r>
            <a:r>
              <a:rPr lang="da-DK" u="none" dirty="0"/>
              <a:t>med denne øvelse er, at</a:t>
            </a:r>
            <a:r>
              <a:rPr lang="da-DK" sz="1200" b="0" dirty="0">
                <a:latin typeface="Raleway Light" panose="020B0403030101060003" pitchFamily="34" charset="77"/>
                <a:ea typeface="+mn-ea"/>
                <a:cs typeface="+mn-cs"/>
              </a:rPr>
              <a:t> alle medarbejdere reflekterer over den nye viden om, at borgere med psykiske lidelser har større risiko for at udvikle type 2-diabetes end andre borgere, og hvad dette betyder for medarbejderne, for deres arbejde i hverdagen og for deres egne borgergrupper.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Som leder sikrer du (eller en koordinator), at inputs indsamles og nedskrives i et skriftligt </a:t>
            </a:r>
            <a:r>
              <a:rPr lang="da-DK" u="none" dirty="0" err="1"/>
              <a:t>vidensgrundlag</a:t>
            </a:r>
            <a:r>
              <a:rPr lang="da-DK" u="none" dirty="0"/>
              <a:t>, som justeres på et kommende personalemøde. </a:t>
            </a:r>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17</a:t>
            </a:fld>
            <a:endParaRPr lang="da-DK"/>
          </a:p>
        </p:txBody>
      </p:sp>
    </p:spTree>
    <p:extLst>
      <p:ext uri="{BB962C8B-B14F-4D97-AF65-F5344CB8AC3E}">
        <p14:creationId xmlns:p14="http://schemas.microsoft.com/office/powerpoint/2010/main" val="358538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findes mange symptomer på type 2-diabetes, men i dette slide findes udvalgte symptomer, som der bør være særlig opmærksomhed på. Dette slide kan bruges til at lade dine medarbejdere tale sammen 2 og 2 eller i plenum og prøve at identificere, hvilke symptomer, der her er illustreret. </a:t>
            </a:r>
          </a:p>
          <a:p>
            <a:endParaRPr lang="da-DK" dirty="0"/>
          </a:p>
          <a:p>
            <a:r>
              <a:rPr lang="da-DK" u="sng" dirty="0"/>
              <a:t>Formålet</a:t>
            </a:r>
            <a:r>
              <a:rPr lang="da-DK" u="none" dirty="0"/>
              <a:t> med denne øvelse er, at medarbejderne reflekterer over symptomer på type 2-diabetes. </a:t>
            </a:r>
            <a:endParaRPr lang="da-DK" dirty="0"/>
          </a:p>
        </p:txBody>
      </p:sp>
      <p:sp>
        <p:nvSpPr>
          <p:cNvPr id="4" name="Pladsholder til slidenummer 3"/>
          <p:cNvSpPr>
            <a:spLocks noGrp="1"/>
          </p:cNvSpPr>
          <p:nvPr>
            <p:ph type="sldNum" sz="quarter" idx="5"/>
          </p:nvPr>
        </p:nvSpPr>
        <p:spPr/>
        <p:txBody>
          <a:bodyPr/>
          <a:lstStyle/>
          <a:p>
            <a:fld id="{B85916E6-8A41-E74B-A6A9-F26AFDF4CBCE}" type="slidenum">
              <a:rPr lang="da-DK" smtClean="0"/>
              <a:t>19</a:t>
            </a:fld>
            <a:endParaRPr lang="da-DK"/>
          </a:p>
        </p:txBody>
      </p:sp>
    </p:spTree>
    <p:extLst>
      <p:ext uri="{BB962C8B-B14F-4D97-AF65-F5344CB8AC3E}">
        <p14:creationId xmlns:p14="http://schemas.microsoft.com/office/powerpoint/2010/main" val="158105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85916E6-8A41-E74B-A6A9-F26AFDF4CBCE}" type="slidenum">
              <a:rPr lang="da-DK" smtClean="0"/>
              <a:t>20</a:t>
            </a:fld>
            <a:endParaRPr lang="da-DK"/>
          </a:p>
        </p:txBody>
      </p:sp>
    </p:spTree>
    <p:extLst>
      <p:ext uri="{BB962C8B-B14F-4D97-AF65-F5344CB8AC3E}">
        <p14:creationId xmlns:p14="http://schemas.microsoft.com/office/powerpoint/2010/main" val="290525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Formålet </a:t>
            </a:r>
            <a:r>
              <a:rPr lang="da-DK" u="none" dirty="0"/>
              <a:t>med denne øvelse er, at medarbejderne reflekterer over den viden, de har fået om symptomerne. Samtidig er denne gruppeøvelse muligheden for, at medarbejderne kan give inputs til at etablere et fælles videns- og arbejdsgrundlag på arbejdspladsen. </a:t>
            </a:r>
          </a:p>
          <a:p>
            <a:r>
              <a:rPr lang="da-DK" u="none" dirty="0"/>
              <a:t>Som leder sikrer du (eller en koordinator), at inputs indsamles og nedskrives i et skriftligt </a:t>
            </a:r>
            <a:r>
              <a:rPr lang="da-DK" u="none" dirty="0" err="1"/>
              <a:t>vidensgrundlag</a:t>
            </a:r>
            <a:r>
              <a:rPr lang="da-DK" u="none" dirty="0"/>
              <a:t>, som justeres på et kommende personalemøde. </a:t>
            </a:r>
            <a:endParaRPr lang="da-DK" u="sng" dirty="0"/>
          </a:p>
        </p:txBody>
      </p:sp>
      <p:sp>
        <p:nvSpPr>
          <p:cNvPr id="4" name="Slide Number Placeholder 3"/>
          <p:cNvSpPr>
            <a:spLocks noGrp="1"/>
          </p:cNvSpPr>
          <p:nvPr>
            <p:ph type="sldNum" sz="quarter" idx="5"/>
          </p:nvPr>
        </p:nvSpPr>
        <p:spPr/>
        <p:txBody>
          <a:bodyPr/>
          <a:lstStyle/>
          <a:p>
            <a:fld id="{B85916E6-8A41-E74B-A6A9-F26AFDF4CBCE}" type="slidenum">
              <a:rPr lang="da-DK" smtClean="0"/>
              <a:t>27</a:t>
            </a:fld>
            <a:endParaRPr lang="da-DK"/>
          </a:p>
        </p:txBody>
      </p:sp>
    </p:spTree>
    <p:extLst>
      <p:ext uri="{BB962C8B-B14F-4D97-AF65-F5344CB8AC3E}">
        <p14:creationId xmlns:p14="http://schemas.microsoft.com/office/powerpoint/2010/main" val="332866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85916E6-8A41-E74B-A6A9-F26AFDF4CBCE}" type="slidenum">
              <a:rPr lang="da-DK" smtClean="0"/>
              <a:t>28</a:t>
            </a:fld>
            <a:endParaRPr lang="da-DK"/>
          </a:p>
        </p:txBody>
      </p:sp>
    </p:spTree>
    <p:extLst>
      <p:ext uri="{BB962C8B-B14F-4D97-AF65-F5344CB8AC3E}">
        <p14:creationId xmlns:p14="http://schemas.microsoft.com/office/powerpoint/2010/main" val="200333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BE1-DA40-6246-AC57-08A53E484ED3}"/>
              </a:ext>
            </a:extLst>
          </p:cNvPr>
          <p:cNvSpPr>
            <a:spLocks noGrp="1"/>
          </p:cNvSpPr>
          <p:nvPr>
            <p:ph type="ctrTitle"/>
          </p:nvPr>
        </p:nvSpPr>
        <p:spPr>
          <a:xfrm>
            <a:off x="1524000" y="2235200"/>
            <a:ext cx="9144000" cy="2387600"/>
          </a:xfrm>
        </p:spPr>
        <p:txBody>
          <a:bodyPr anchor="ctr"/>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F530F49-C3C2-A749-8B29-C0352551EB50}"/>
              </a:ext>
            </a:extLst>
          </p:cNvPr>
          <p:cNvSpPr>
            <a:spLocks noGrp="1"/>
          </p:cNvSpPr>
          <p:nvPr>
            <p:ph type="subTitle" idx="1"/>
          </p:nvPr>
        </p:nvSpPr>
        <p:spPr>
          <a:xfrm>
            <a:off x="1524000" y="51523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40458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el og indholdsobjek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4" name="Grafik 3">
            <a:extLst>
              <a:ext uri="{FF2B5EF4-FFF2-40B4-BE49-F238E27FC236}">
                <a16:creationId xmlns:a16="http://schemas.microsoft.com/office/drawing/2014/main" id="{59B63C92-B180-6F46-B1A7-C55A42A2F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30207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9BF0-B55B-484D-BC78-22C527165BE5}"/>
              </a:ext>
            </a:extLst>
          </p:cNvPr>
          <p:cNvSpPr>
            <a:spLocks noGrp="1"/>
          </p:cNvSpPr>
          <p:nvPr>
            <p:ph type="title"/>
          </p:nvPr>
        </p:nvSpPr>
        <p:spPr>
          <a:xfrm>
            <a:off x="831850" y="2002632"/>
            <a:ext cx="10515600" cy="2852737"/>
          </a:xfrm>
        </p:spPr>
        <p:txBody>
          <a:bodyPr anchor="ctr"/>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60FBFD-C24B-A54A-833A-0C048B94D63E}"/>
              </a:ext>
            </a:extLst>
          </p:cNvPr>
          <p:cNvSpPr>
            <a:spLocks noGrp="1"/>
          </p:cNvSpPr>
          <p:nvPr>
            <p:ph type="body" idx="1"/>
          </p:nvPr>
        </p:nvSpPr>
        <p:spPr>
          <a:xfrm>
            <a:off x="831850" y="48553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313751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Afsnitsoverskrift">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9BF0-B55B-484D-BC78-22C527165BE5}"/>
              </a:ext>
            </a:extLst>
          </p:cNvPr>
          <p:cNvSpPr>
            <a:spLocks noGrp="1"/>
          </p:cNvSpPr>
          <p:nvPr>
            <p:ph type="title"/>
          </p:nvPr>
        </p:nvSpPr>
        <p:spPr>
          <a:xfrm>
            <a:off x="831850" y="2002632"/>
            <a:ext cx="10515600" cy="2852737"/>
          </a:xfrm>
        </p:spPr>
        <p:txBody>
          <a:bodyPr anchor="ctr"/>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60FBFD-C24B-A54A-833A-0C048B94D63E}"/>
              </a:ext>
            </a:extLst>
          </p:cNvPr>
          <p:cNvSpPr>
            <a:spLocks noGrp="1"/>
          </p:cNvSpPr>
          <p:nvPr>
            <p:ph type="body" idx="1"/>
          </p:nvPr>
        </p:nvSpPr>
        <p:spPr>
          <a:xfrm>
            <a:off x="831850" y="48553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346223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Afsnitsoverskrift">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9BF0-B55B-484D-BC78-22C527165BE5}"/>
              </a:ext>
            </a:extLst>
          </p:cNvPr>
          <p:cNvSpPr>
            <a:spLocks noGrp="1"/>
          </p:cNvSpPr>
          <p:nvPr>
            <p:ph type="title"/>
          </p:nvPr>
        </p:nvSpPr>
        <p:spPr>
          <a:xfrm>
            <a:off x="831850" y="2002632"/>
            <a:ext cx="10515600" cy="2852737"/>
          </a:xfrm>
        </p:spPr>
        <p:txBody>
          <a:bodyPr anchor="ctr"/>
          <a:lstStyle>
            <a:lvl1pPr>
              <a:defRPr sz="6000">
                <a:solidFill>
                  <a:schemeClr val="bg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260FBFD-C24B-A54A-833A-0C048B94D63E}"/>
              </a:ext>
            </a:extLst>
          </p:cNvPr>
          <p:cNvSpPr>
            <a:spLocks noGrp="1"/>
          </p:cNvSpPr>
          <p:nvPr>
            <p:ph type="body" idx="1"/>
          </p:nvPr>
        </p:nvSpPr>
        <p:spPr>
          <a:xfrm>
            <a:off x="831850" y="485536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pic>
        <p:nvPicPr>
          <p:cNvPr id="4" name="Grafik 3">
            <a:extLst>
              <a:ext uri="{FF2B5EF4-FFF2-40B4-BE49-F238E27FC236}">
                <a16:creationId xmlns:a16="http://schemas.microsoft.com/office/drawing/2014/main" id="{E9ECE154-1B78-3543-AD20-D390806027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227253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117D-BBA1-3942-9406-37917C06580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324BA54-4F10-084A-B139-82AA826C245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7B00166-5B44-B042-A131-45450929544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4268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BE1-DA40-6246-AC57-08A53E484ED3}"/>
              </a:ext>
            </a:extLst>
          </p:cNvPr>
          <p:cNvSpPr>
            <a:spLocks noGrp="1"/>
          </p:cNvSpPr>
          <p:nvPr>
            <p:ph type="ctrTitle"/>
          </p:nvPr>
        </p:nvSpPr>
        <p:spPr>
          <a:xfrm>
            <a:off x="1524000" y="2235200"/>
            <a:ext cx="9144000" cy="2387600"/>
          </a:xfrm>
        </p:spPr>
        <p:txBody>
          <a:bodyPr anchor="ctr"/>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F530F49-C3C2-A749-8B29-C0352551EB50}"/>
              </a:ext>
            </a:extLst>
          </p:cNvPr>
          <p:cNvSpPr>
            <a:spLocks noGrp="1"/>
          </p:cNvSpPr>
          <p:nvPr>
            <p:ph type="subTitle" idx="1"/>
          </p:nvPr>
        </p:nvSpPr>
        <p:spPr>
          <a:xfrm>
            <a:off x="1524000" y="515231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77836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BBE1-DA40-6246-AC57-08A53E484ED3}"/>
              </a:ext>
            </a:extLst>
          </p:cNvPr>
          <p:cNvSpPr>
            <a:spLocks noGrp="1"/>
          </p:cNvSpPr>
          <p:nvPr>
            <p:ph type="ctrTitle"/>
          </p:nvPr>
        </p:nvSpPr>
        <p:spPr>
          <a:xfrm>
            <a:off x="1524000" y="2235200"/>
            <a:ext cx="9144000" cy="2387600"/>
          </a:xfrm>
        </p:spPr>
        <p:txBody>
          <a:bodyPr anchor="ctr"/>
          <a:lstStyle>
            <a:lvl1pPr algn="ctr">
              <a:defRPr sz="600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9F530F49-C3C2-A749-8B29-C0352551EB50}"/>
              </a:ext>
            </a:extLst>
          </p:cNvPr>
          <p:cNvSpPr>
            <a:spLocks noGrp="1"/>
          </p:cNvSpPr>
          <p:nvPr>
            <p:ph type="subTitle" idx="1"/>
          </p:nvPr>
        </p:nvSpPr>
        <p:spPr>
          <a:xfrm>
            <a:off x="1524000" y="515231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4" name="Grafik 3">
            <a:extLst>
              <a:ext uri="{FF2B5EF4-FFF2-40B4-BE49-F238E27FC236}">
                <a16:creationId xmlns:a16="http://schemas.microsoft.com/office/drawing/2014/main" id="{9FB9739E-AE2E-D04F-B315-8528A4D79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373559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96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a:xfrm>
            <a:off x="6643688" y="365125"/>
            <a:ext cx="4710112" cy="1325563"/>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a:xfrm>
            <a:off x="6643688"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5901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a:xfrm>
            <a:off x="6643688" y="365125"/>
            <a:ext cx="4710112" cy="1325563"/>
          </a:xfr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a:xfrm>
            <a:off x="6643688"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50781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C8C4CCC7-0B1F-444E-8778-E677DF1309B5}"/>
              </a:ext>
            </a:extLst>
          </p:cNvPr>
          <p:cNvSpPr>
            <a:spLocks noGrp="1"/>
          </p:cNvSpPr>
          <p:nvPr>
            <p:ph idx="10"/>
          </p:nvPr>
        </p:nvSpPr>
        <p:spPr>
          <a:xfrm>
            <a:off x="838200"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Grafik 7">
            <a:extLst>
              <a:ext uri="{FF2B5EF4-FFF2-40B4-BE49-F238E27FC236}">
                <a16:creationId xmlns:a16="http://schemas.microsoft.com/office/drawing/2014/main" id="{2E3394E2-A5B5-4946-9321-6A2627C7A5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
        <p:nvSpPr>
          <p:cNvPr id="9" name="Titel 1">
            <a:extLst>
              <a:ext uri="{FF2B5EF4-FFF2-40B4-BE49-F238E27FC236}">
                <a16:creationId xmlns:a16="http://schemas.microsoft.com/office/drawing/2014/main" id="{65791183-1EE3-4644-B7FA-6B55BD871A6F}"/>
              </a:ext>
            </a:extLst>
          </p:cNvPr>
          <p:cNvSpPr>
            <a:spLocks noGrp="1"/>
          </p:cNvSpPr>
          <p:nvPr>
            <p:ph type="title"/>
          </p:nvPr>
        </p:nvSpPr>
        <p:spPr>
          <a:xfrm>
            <a:off x="838200" y="365125"/>
            <a:ext cx="4710112" cy="1325563"/>
          </a:xfrm>
        </p:spPr>
        <p:txBody>
          <a:bodyPr/>
          <a:lstStyle/>
          <a:p>
            <a:r>
              <a:rPr lang="da-DK"/>
              <a:t>Klik for at redigere titeltypografien i masteren</a:t>
            </a:r>
          </a:p>
        </p:txBody>
      </p:sp>
    </p:spTree>
    <p:extLst>
      <p:ext uri="{BB962C8B-B14F-4D97-AF65-F5344CB8AC3E}">
        <p14:creationId xmlns:p14="http://schemas.microsoft.com/office/powerpoint/2010/main" val="208952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EDBAE1-BB59-544C-9294-43AC1CA4E3F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indhold 2">
            <a:extLst>
              <a:ext uri="{FF2B5EF4-FFF2-40B4-BE49-F238E27FC236}">
                <a16:creationId xmlns:a16="http://schemas.microsoft.com/office/drawing/2014/main" id="{C8C4CCC7-0B1F-444E-8778-E677DF1309B5}"/>
              </a:ext>
            </a:extLst>
          </p:cNvPr>
          <p:cNvSpPr>
            <a:spLocks noGrp="1"/>
          </p:cNvSpPr>
          <p:nvPr>
            <p:ph idx="10"/>
          </p:nvPr>
        </p:nvSpPr>
        <p:spPr>
          <a:xfrm>
            <a:off x="838200" y="1825625"/>
            <a:ext cx="4710112"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Grafik 7">
            <a:extLst>
              <a:ext uri="{FF2B5EF4-FFF2-40B4-BE49-F238E27FC236}">
                <a16:creationId xmlns:a16="http://schemas.microsoft.com/office/drawing/2014/main" id="{2E3394E2-A5B5-4946-9321-6A2627C7A5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8510" y="6056267"/>
            <a:ext cx="1096795" cy="521622"/>
          </a:xfrm>
          <a:prstGeom prst="rect">
            <a:avLst/>
          </a:prstGeom>
        </p:spPr>
      </p:pic>
      <p:sp>
        <p:nvSpPr>
          <p:cNvPr id="9" name="Titel 1">
            <a:extLst>
              <a:ext uri="{FF2B5EF4-FFF2-40B4-BE49-F238E27FC236}">
                <a16:creationId xmlns:a16="http://schemas.microsoft.com/office/drawing/2014/main" id="{65791183-1EE3-4644-B7FA-6B55BD871A6F}"/>
              </a:ext>
            </a:extLst>
          </p:cNvPr>
          <p:cNvSpPr>
            <a:spLocks noGrp="1"/>
          </p:cNvSpPr>
          <p:nvPr>
            <p:ph type="title"/>
          </p:nvPr>
        </p:nvSpPr>
        <p:spPr>
          <a:xfrm>
            <a:off x="838200" y="365125"/>
            <a:ext cx="4710112" cy="1325563"/>
          </a:xfrm>
        </p:spPr>
        <p:txBody>
          <a:bodyPr/>
          <a:lstStyle/>
          <a:p>
            <a:r>
              <a:rPr lang="da-DK"/>
              <a:t>Klik for at redigere titeltypografien i masteren</a:t>
            </a:r>
          </a:p>
        </p:txBody>
      </p:sp>
    </p:spTree>
    <p:extLst>
      <p:ext uri="{BB962C8B-B14F-4D97-AF65-F5344CB8AC3E}">
        <p14:creationId xmlns:p14="http://schemas.microsoft.com/office/powerpoint/2010/main" val="264564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el og indholdsobjekt">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D9B61-4DB3-0040-A511-E47A6D0B9D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962313-60B1-2648-B510-D3233C5811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60308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8B58964-5C77-804D-BD11-03D374C7A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B30D12F-C626-BF4B-B387-D11621BF5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8" name="Grafik 7">
            <a:extLst>
              <a:ext uri="{FF2B5EF4-FFF2-40B4-BE49-F238E27FC236}">
                <a16:creationId xmlns:a16="http://schemas.microsoft.com/office/drawing/2014/main" id="{C17D23A8-F99C-5740-B283-7DDCEB778F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78510" y="6056267"/>
            <a:ext cx="1096795" cy="521622"/>
          </a:xfrm>
          <a:prstGeom prst="rect">
            <a:avLst/>
          </a:prstGeom>
        </p:spPr>
      </p:pic>
    </p:spTree>
    <p:extLst>
      <p:ext uri="{BB962C8B-B14F-4D97-AF65-F5344CB8AC3E}">
        <p14:creationId xmlns:p14="http://schemas.microsoft.com/office/powerpoint/2010/main" val="1692020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73" r:id="rId6"/>
    <p:sldLayoutId id="2147483672" r:id="rId7"/>
    <p:sldLayoutId id="2147483675" r:id="rId8"/>
    <p:sldLayoutId id="2147483670" r:id="rId9"/>
    <p:sldLayoutId id="2147483669" r:id="rId10"/>
    <p:sldLayoutId id="2147483665" r:id="rId11"/>
    <p:sldLayoutId id="2147483666" r:id="rId12"/>
    <p:sldLayoutId id="2147483667" r:id="rId13"/>
    <p:sldLayoutId id="2147483668" r:id="rId14"/>
  </p:sldLayoutIdLst>
  <p:txStyles>
    <p:title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sundhed.dk/borger/patienthaandbogen/hormoner-og-stofskifte/sygdomme/diabetes-type-2-hvad-er-det/type-2-diabetes/"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AAEF4F-15F8-DF47-9F5C-10CFEC563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690" y="1474007"/>
            <a:ext cx="3974459" cy="4148523"/>
          </a:xfrm>
          <a:prstGeom prst="rect">
            <a:avLst/>
          </a:prstGeom>
        </p:spPr>
      </p:pic>
      <p:sp>
        <p:nvSpPr>
          <p:cNvPr id="4" name="Title 3">
            <a:extLst>
              <a:ext uri="{FF2B5EF4-FFF2-40B4-BE49-F238E27FC236}">
                <a16:creationId xmlns:a16="http://schemas.microsoft.com/office/drawing/2014/main" id="{E30204AA-DCA3-104E-B7AE-36423B6C484F}"/>
              </a:ext>
            </a:extLst>
          </p:cNvPr>
          <p:cNvSpPr>
            <a:spLocks noGrp="1"/>
          </p:cNvSpPr>
          <p:nvPr>
            <p:ph type="ctrTitle"/>
          </p:nvPr>
        </p:nvSpPr>
        <p:spPr>
          <a:xfrm>
            <a:off x="4134678" y="2235199"/>
            <a:ext cx="8057321" cy="2387600"/>
          </a:xfrm>
        </p:spPr>
        <p:txBody>
          <a:bodyPr>
            <a:normAutofit/>
          </a:bodyPr>
          <a:lstStyle/>
          <a:p>
            <a:r>
              <a:rPr lang="da-DK" dirty="0"/>
              <a:t>Opsporing af type 2 diabetes</a:t>
            </a:r>
          </a:p>
        </p:txBody>
      </p:sp>
      <p:sp>
        <p:nvSpPr>
          <p:cNvPr id="5" name="Subtitle 4">
            <a:extLst>
              <a:ext uri="{FF2B5EF4-FFF2-40B4-BE49-F238E27FC236}">
                <a16:creationId xmlns:a16="http://schemas.microsoft.com/office/drawing/2014/main" id="{3277D506-F7FB-B246-A088-B126F32DBBC5}"/>
              </a:ext>
            </a:extLst>
          </p:cNvPr>
          <p:cNvSpPr>
            <a:spLocks noGrp="1"/>
          </p:cNvSpPr>
          <p:nvPr>
            <p:ph type="subTitle" idx="1"/>
          </p:nvPr>
        </p:nvSpPr>
        <p:spPr>
          <a:xfrm flipV="1">
            <a:off x="3048000" y="6858000"/>
            <a:ext cx="9144000" cy="337930"/>
          </a:xfrm>
        </p:spPr>
        <p:txBody>
          <a:bodyPr>
            <a:normAutofit lnSpcReduction="10000"/>
          </a:bodyPr>
          <a:lstStyle/>
          <a:p>
            <a:endParaRPr lang="da-DK" sz="2000" dirty="0"/>
          </a:p>
        </p:txBody>
      </p:sp>
    </p:spTree>
    <p:extLst>
      <p:ext uri="{BB962C8B-B14F-4D97-AF65-F5344CB8AC3E}">
        <p14:creationId xmlns:p14="http://schemas.microsoft.com/office/powerpoint/2010/main" val="124210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537A3-85FB-4BDE-B90D-E7F763395003}"/>
              </a:ext>
            </a:extLst>
          </p:cNvPr>
          <p:cNvSpPr>
            <a:spLocks noGrp="1"/>
          </p:cNvSpPr>
          <p:nvPr>
            <p:ph type="title"/>
          </p:nvPr>
        </p:nvSpPr>
        <p:spPr/>
        <p:txBody>
          <a:bodyPr/>
          <a:lstStyle/>
          <a:p>
            <a:pPr algn="ctr"/>
            <a:r>
              <a:rPr lang="da-DK" dirty="0"/>
              <a:t>Type 2 diabetes</a:t>
            </a:r>
          </a:p>
        </p:txBody>
      </p:sp>
      <p:sp>
        <p:nvSpPr>
          <p:cNvPr id="3" name="Pladsholder til indhold 2">
            <a:extLst>
              <a:ext uri="{FF2B5EF4-FFF2-40B4-BE49-F238E27FC236}">
                <a16:creationId xmlns:a16="http://schemas.microsoft.com/office/drawing/2014/main" id="{7207723A-ABDE-412E-9B61-F200B2BA7042}"/>
              </a:ext>
            </a:extLst>
          </p:cNvPr>
          <p:cNvSpPr>
            <a:spLocks noGrp="1"/>
          </p:cNvSpPr>
          <p:nvPr>
            <p:ph idx="1"/>
          </p:nvPr>
        </p:nvSpPr>
        <p:spPr/>
        <p:txBody>
          <a:bodyPr/>
          <a:lstStyle/>
          <a:p>
            <a:pPr marL="0" indent="0">
              <a:buNone/>
            </a:pPr>
            <a:r>
              <a:rPr lang="da-DK" dirty="0">
                <a:latin typeface="Raleway Medium" pitchFamily="2" charset="0"/>
              </a:rPr>
              <a:t>Diagnosen:</a:t>
            </a:r>
          </a:p>
          <a:p>
            <a:pPr marL="0" indent="0">
              <a:buNone/>
            </a:pPr>
            <a:endParaRPr lang="da-DK" dirty="0">
              <a:latin typeface="Raleway Medium" pitchFamily="2" charset="0"/>
            </a:endParaRPr>
          </a:p>
          <a:p>
            <a:pPr marL="0" indent="0">
              <a:buNone/>
            </a:pPr>
            <a:r>
              <a:rPr lang="da-DK" dirty="0">
                <a:latin typeface="Raleway Medium" pitchFamily="2" charset="0"/>
              </a:rPr>
              <a:t>2 målinger HbA1c på 48 eller derover.</a:t>
            </a:r>
          </a:p>
          <a:p>
            <a:pPr marL="0" indent="0">
              <a:buNone/>
            </a:pPr>
            <a:endParaRPr lang="da-DK" dirty="0">
              <a:latin typeface="Raleway Medium" pitchFamily="2" charset="0"/>
            </a:endParaRPr>
          </a:p>
          <a:p>
            <a:pPr marL="0" indent="0">
              <a:buNone/>
            </a:pPr>
            <a:r>
              <a:rPr lang="da-DK" dirty="0">
                <a:latin typeface="Raleway Medium" pitchFamily="2" charset="0"/>
              </a:rPr>
              <a:t>Svarende til et middelblodsukker på 7.7.</a:t>
            </a:r>
          </a:p>
        </p:txBody>
      </p:sp>
    </p:spTree>
    <p:extLst>
      <p:ext uri="{BB962C8B-B14F-4D97-AF65-F5344CB8AC3E}">
        <p14:creationId xmlns:p14="http://schemas.microsoft.com/office/powerpoint/2010/main" val="137950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FD1AD-1104-4D32-BB19-5F03C59F777C}"/>
              </a:ext>
            </a:extLst>
          </p:cNvPr>
          <p:cNvSpPr>
            <a:spLocks noGrp="1"/>
          </p:cNvSpPr>
          <p:nvPr>
            <p:ph type="title"/>
          </p:nvPr>
        </p:nvSpPr>
        <p:spPr>
          <a:xfrm>
            <a:off x="838200" y="365126"/>
            <a:ext cx="10515600" cy="867682"/>
          </a:xfrm>
        </p:spPr>
        <p:txBody>
          <a:bodyPr>
            <a:normAutofit fontScale="90000"/>
          </a:bodyPr>
          <a:lstStyle/>
          <a:p>
            <a:pPr algn="ctr"/>
            <a:r>
              <a:rPr lang="da-DK" altLang="da-DK" sz="3200" dirty="0"/>
              <a:t>Blodsukkerværdier</a:t>
            </a:r>
            <a:br>
              <a:rPr lang="da-DK" altLang="da-DK" sz="3200" dirty="0"/>
            </a:br>
            <a:endParaRPr lang="da-DK" dirty="0"/>
          </a:p>
        </p:txBody>
      </p:sp>
      <p:sp>
        <p:nvSpPr>
          <p:cNvPr id="3" name="Pladsholder til indhold 2">
            <a:extLst>
              <a:ext uri="{FF2B5EF4-FFF2-40B4-BE49-F238E27FC236}">
                <a16:creationId xmlns:a16="http://schemas.microsoft.com/office/drawing/2014/main" id="{25FFF367-5107-4400-A9EE-7601071FB834}"/>
              </a:ext>
            </a:extLst>
          </p:cNvPr>
          <p:cNvSpPr>
            <a:spLocks noGrp="1"/>
          </p:cNvSpPr>
          <p:nvPr>
            <p:ph idx="1"/>
          </p:nvPr>
        </p:nvSpPr>
        <p:spPr>
          <a:xfrm>
            <a:off x="838200" y="1232808"/>
            <a:ext cx="10515600" cy="4944155"/>
          </a:xfrm>
        </p:spPr>
        <p:txBody>
          <a:bodyPr>
            <a:normAutofit/>
          </a:bodyPr>
          <a:lstStyle/>
          <a:p>
            <a:pPr eaLnBrk="1" hangingPunct="1">
              <a:lnSpc>
                <a:spcPct val="80000"/>
              </a:lnSpc>
              <a:buFontTx/>
              <a:buNone/>
            </a:pPr>
            <a:r>
              <a:rPr lang="da-DK" altLang="da-DK" dirty="0">
                <a:latin typeface="Raleway Medium" pitchFamily="2" charset="0"/>
              </a:rPr>
              <a:t>Blodsukkeret skal optimalt være:</a:t>
            </a:r>
          </a:p>
          <a:p>
            <a:pPr eaLnBrk="1" hangingPunct="1">
              <a:lnSpc>
                <a:spcPct val="80000"/>
              </a:lnSpc>
              <a:buFontTx/>
              <a:buNone/>
            </a:pPr>
            <a:endParaRPr lang="da-DK" altLang="da-DK" dirty="0">
              <a:latin typeface="Raleway Medium" pitchFamily="2" charset="0"/>
            </a:endParaRPr>
          </a:p>
          <a:p>
            <a:pPr>
              <a:lnSpc>
                <a:spcPct val="80000"/>
              </a:lnSpc>
            </a:pPr>
            <a:r>
              <a:rPr lang="da-DK" altLang="da-DK" dirty="0">
                <a:latin typeface="Raleway Medium" pitchFamily="2" charset="0"/>
              </a:rPr>
              <a:t>Før måltiderne:                          4-7 mmol/l</a:t>
            </a:r>
          </a:p>
          <a:p>
            <a:pPr>
              <a:lnSpc>
                <a:spcPct val="80000"/>
              </a:lnSpc>
            </a:pPr>
            <a:r>
              <a:rPr lang="da-DK" altLang="da-DK" dirty="0">
                <a:latin typeface="Raleway Medium" pitchFamily="2" charset="0"/>
              </a:rPr>
              <a:t>Efter måltidet (cirka 1½ time): mindre end 10 mmol/l </a:t>
            </a:r>
          </a:p>
          <a:p>
            <a:pPr>
              <a:lnSpc>
                <a:spcPct val="80000"/>
              </a:lnSpc>
            </a:pPr>
            <a:r>
              <a:rPr lang="da-DK" altLang="da-DK" dirty="0">
                <a:latin typeface="Raleway Medium" pitchFamily="2" charset="0"/>
              </a:rPr>
              <a:t>Ved sengetid:                             7-8 mmol/l </a:t>
            </a:r>
          </a:p>
          <a:p>
            <a:pPr>
              <a:lnSpc>
                <a:spcPct val="80000"/>
              </a:lnSpc>
            </a:pPr>
            <a:endParaRPr lang="da-DK" altLang="da-DK" dirty="0">
              <a:latin typeface="Raleway Medium" pitchFamily="2" charset="0"/>
            </a:endParaRPr>
          </a:p>
          <a:p>
            <a:pPr>
              <a:lnSpc>
                <a:spcPct val="80000"/>
              </a:lnSpc>
            </a:pPr>
            <a:r>
              <a:rPr lang="da-DK" altLang="da-DK" dirty="0">
                <a:latin typeface="Raleway Medium" pitchFamily="2" charset="0"/>
              </a:rPr>
              <a:t>Målet er: stabile blodsukre</a:t>
            </a:r>
          </a:p>
          <a:p>
            <a:pPr>
              <a:lnSpc>
                <a:spcPct val="80000"/>
              </a:lnSpc>
            </a:pPr>
            <a:endParaRPr lang="da-DK" altLang="da-DK" dirty="0">
              <a:latin typeface="Raleway Medium" pitchFamily="2" charset="0"/>
            </a:endParaRPr>
          </a:p>
          <a:p>
            <a:pPr marL="0" indent="0">
              <a:lnSpc>
                <a:spcPct val="80000"/>
              </a:lnSpc>
              <a:buNone/>
            </a:pPr>
            <a:br>
              <a:rPr lang="da-DK" altLang="da-DK" dirty="0">
                <a:latin typeface="Raleway Medium" pitchFamily="2" charset="0"/>
              </a:rPr>
            </a:br>
            <a:br>
              <a:rPr lang="da-DK" altLang="da-DK" sz="2400" dirty="0">
                <a:latin typeface="Raleway Medium" pitchFamily="2" charset="0"/>
              </a:rPr>
            </a:br>
            <a:endParaRPr lang="da-DK" altLang="da-DK" sz="2400" dirty="0">
              <a:latin typeface="Raleway Medium" pitchFamily="2" charset="0"/>
            </a:endParaRPr>
          </a:p>
          <a:p>
            <a:endParaRPr lang="da-DK" dirty="0"/>
          </a:p>
        </p:txBody>
      </p:sp>
      <p:pic>
        <p:nvPicPr>
          <p:cNvPr id="4" name="Picture 4">
            <a:extLst>
              <a:ext uri="{FF2B5EF4-FFF2-40B4-BE49-F238E27FC236}">
                <a16:creationId xmlns:a16="http://schemas.microsoft.com/office/drawing/2014/main" id="{005FB6C9-184A-408F-9F1F-D706A7626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529" y="4972050"/>
            <a:ext cx="8466364" cy="155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1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CCD96-4BB6-4F99-90A0-F531F8704E03}"/>
              </a:ext>
            </a:extLst>
          </p:cNvPr>
          <p:cNvSpPr>
            <a:spLocks noGrp="1"/>
          </p:cNvSpPr>
          <p:nvPr>
            <p:ph type="title"/>
          </p:nvPr>
        </p:nvSpPr>
        <p:spPr/>
        <p:txBody>
          <a:bodyPr/>
          <a:lstStyle/>
          <a:p>
            <a:pPr algn="ctr"/>
            <a:r>
              <a:rPr lang="da-DK" dirty="0"/>
              <a:t>Typer diabetes</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703393101"/>
              </p:ext>
            </p:extLst>
          </p:nvPr>
        </p:nvGraphicFramePr>
        <p:xfrm>
          <a:off x="838200" y="1825625"/>
          <a:ext cx="10515597" cy="3879851"/>
        </p:xfrm>
        <a:graphic>
          <a:graphicData uri="http://schemas.openxmlformats.org/drawingml/2006/table">
            <a:tbl>
              <a:tblPr firstRow="1" bandRow="1">
                <a:tableStyleId>{16D9F66E-5EB9-4882-86FB-DCBF35E3C3E4}</a:tableStyleId>
              </a:tblPr>
              <a:tblGrid>
                <a:gridCol w="3505199">
                  <a:extLst>
                    <a:ext uri="{9D8B030D-6E8A-4147-A177-3AD203B41FA5}">
                      <a16:colId xmlns:a16="http://schemas.microsoft.com/office/drawing/2014/main" val="20000"/>
                    </a:ext>
                  </a:extLst>
                </a:gridCol>
                <a:gridCol w="3505199">
                  <a:extLst>
                    <a:ext uri="{9D8B030D-6E8A-4147-A177-3AD203B41FA5}">
                      <a16:colId xmlns:a16="http://schemas.microsoft.com/office/drawing/2014/main" val="20001"/>
                    </a:ext>
                  </a:extLst>
                </a:gridCol>
                <a:gridCol w="3505199">
                  <a:extLst>
                    <a:ext uri="{9D8B030D-6E8A-4147-A177-3AD203B41FA5}">
                      <a16:colId xmlns:a16="http://schemas.microsoft.com/office/drawing/2014/main" val="20002"/>
                    </a:ext>
                  </a:extLst>
                </a:gridCol>
              </a:tblGrid>
              <a:tr h="370732">
                <a:tc>
                  <a:txBody>
                    <a:bodyPr/>
                    <a:lstStyle/>
                    <a:p>
                      <a:r>
                        <a:rPr lang="da-DK" sz="1800" dirty="0">
                          <a:solidFill>
                            <a:schemeClr val="accent1">
                              <a:lumMod val="50000"/>
                            </a:schemeClr>
                          </a:solidFill>
                          <a:latin typeface="+mn-lt"/>
                          <a:cs typeface="Arial" pitchFamily="34" charset="0"/>
                        </a:rPr>
                        <a:t>Type 1               10 %</a:t>
                      </a:r>
                    </a:p>
                  </a:txBody>
                  <a:tcPr marT="45707" marB="45707">
                    <a:solidFill>
                      <a:schemeClr val="bg1"/>
                    </a:solidFill>
                  </a:tcPr>
                </a:tc>
                <a:tc>
                  <a:txBody>
                    <a:bodyPr/>
                    <a:lstStyle/>
                    <a:p>
                      <a:r>
                        <a:rPr lang="da-DK" sz="1800" dirty="0">
                          <a:solidFill>
                            <a:schemeClr val="accent1">
                              <a:lumMod val="50000"/>
                            </a:schemeClr>
                          </a:solidFill>
                          <a:latin typeface="+mn-lt"/>
                          <a:cs typeface="Arial" pitchFamily="34" charset="0"/>
                        </a:rPr>
                        <a:t>Type 1½               10%</a:t>
                      </a:r>
                    </a:p>
                  </a:txBody>
                  <a:tcPr marT="45707" marB="45707">
                    <a:solidFill>
                      <a:schemeClr val="bg1"/>
                    </a:solidFill>
                  </a:tcPr>
                </a:tc>
                <a:tc>
                  <a:txBody>
                    <a:bodyPr/>
                    <a:lstStyle/>
                    <a:p>
                      <a:r>
                        <a:rPr lang="da-DK" sz="1800" dirty="0">
                          <a:solidFill>
                            <a:srgbClr val="FF0000"/>
                          </a:solidFill>
                          <a:latin typeface="+mn-lt"/>
                          <a:cs typeface="Arial" pitchFamily="34" charset="0"/>
                        </a:rPr>
                        <a:t>Type</a:t>
                      </a:r>
                      <a:r>
                        <a:rPr lang="da-DK" sz="1800" baseline="0" dirty="0">
                          <a:solidFill>
                            <a:srgbClr val="FF0000"/>
                          </a:solidFill>
                          <a:latin typeface="+mn-lt"/>
                          <a:cs typeface="Arial" pitchFamily="34" charset="0"/>
                        </a:rPr>
                        <a:t> 2                   80%</a:t>
                      </a:r>
                      <a:endParaRPr lang="da-DK" sz="1800" b="1" dirty="0">
                        <a:solidFill>
                          <a:srgbClr val="FF0000"/>
                        </a:solidFill>
                        <a:latin typeface="+mn-lt"/>
                        <a:cs typeface="Arial" pitchFamily="34" charset="0"/>
                      </a:endParaRPr>
                    </a:p>
                  </a:txBody>
                  <a:tcPr marT="45707" marB="45707">
                    <a:solidFill>
                      <a:schemeClr val="bg1"/>
                    </a:solidFill>
                  </a:tcPr>
                </a:tc>
                <a:extLst>
                  <a:ext uri="{0D108BD9-81ED-4DB2-BD59-A6C34878D82A}">
                    <a16:rowId xmlns:a16="http://schemas.microsoft.com/office/drawing/2014/main" val="10000"/>
                  </a:ext>
                </a:extLst>
              </a:tr>
              <a:tr h="781004">
                <a:tc>
                  <a:txBody>
                    <a:bodyPr/>
                    <a:lstStyle/>
                    <a:p>
                      <a:r>
                        <a:rPr lang="da-DK" sz="1800" dirty="0">
                          <a:solidFill>
                            <a:schemeClr val="accent1">
                              <a:lumMod val="50000"/>
                            </a:schemeClr>
                          </a:solidFill>
                          <a:latin typeface="+mn-lt"/>
                          <a:cs typeface="Arial" pitchFamily="34" charset="0"/>
                        </a:rPr>
                        <a:t>Autoimmun sygdom </a:t>
                      </a:r>
                    </a:p>
                  </a:txBody>
                  <a:tcPr marT="45707" marB="45707">
                    <a:solidFill>
                      <a:schemeClr val="bg1"/>
                    </a:solidFill>
                  </a:tcPr>
                </a:tc>
                <a:tc>
                  <a:txBody>
                    <a:bodyPr/>
                    <a:lstStyle/>
                    <a:p>
                      <a:r>
                        <a:rPr lang="da-DK" sz="1800" dirty="0">
                          <a:solidFill>
                            <a:schemeClr val="accent1">
                              <a:lumMod val="50000"/>
                            </a:schemeClr>
                          </a:solidFill>
                          <a:latin typeface="+mn-lt"/>
                          <a:cs typeface="Arial" pitchFamily="34" charset="0"/>
                        </a:rPr>
                        <a:t>Autoimmun sygdom over tid</a:t>
                      </a:r>
                    </a:p>
                  </a:txBody>
                  <a:tcPr marT="45707" marB="45707">
                    <a:solidFill>
                      <a:schemeClr val="bg1"/>
                    </a:solidFill>
                  </a:tcPr>
                </a:tc>
                <a:tc>
                  <a:txBody>
                    <a:bodyPr/>
                    <a:lstStyle/>
                    <a:p>
                      <a:r>
                        <a:rPr lang="da-DK" sz="1800">
                          <a:solidFill>
                            <a:srgbClr val="FF0000"/>
                          </a:solidFill>
                          <a:latin typeface="+mn-lt"/>
                          <a:cs typeface="Arial" pitchFamily="34" charset="0"/>
                        </a:rPr>
                        <a:t>Livsstilssygdom</a:t>
                      </a:r>
                      <a:endParaRPr lang="da-DK" sz="1800" dirty="0">
                        <a:solidFill>
                          <a:srgbClr val="FF0000"/>
                        </a:solidFill>
                        <a:latin typeface="+mn-lt"/>
                        <a:cs typeface="Arial" pitchFamily="34" charset="0"/>
                      </a:endParaRPr>
                    </a:p>
                  </a:txBody>
                  <a:tcPr marT="45707" marB="45707">
                    <a:solidFill>
                      <a:schemeClr val="bg1"/>
                    </a:solidFill>
                  </a:tcPr>
                </a:tc>
                <a:extLst>
                  <a:ext uri="{0D108BD9-81ED-4DB2-BD59-A6C34878D82A}">
                    <a16:rowId xmlns:a16="http://schemas.microsoft.com/office/drawing/2014/main" val="10001"/>
                  </a:ext>
                </a:extLst>
              </a:tr>
              <a:tr h="648019">
                <a:tc>
                  <a:txBody>
                    <a:bodyPr/>
                    <a:lstStyle/>
                    <a:p>
                      <a:r>
                        <a:rPr lang="da-DK" sz="1800" dirty="0">
                          <a:solidFill>
                            <a:schemeClr val="accent1">
                              <a:lumMod val="50000"/>
                            </a:schemeClr>
                          </a:solidFill>
                          <a:latin typeface="+mn-lt"/>
                          <a:cs typeface="Arial" pitchFamily="34" charset="0"/>
                        </a:rPr>
                        <a:t>Hurtigt</a:t>
                      </a:r>
                      <a:r>
                        <a:rPr lang="da-DK" sz="1800" baseline="0" dirty="0">
                          <a:solidFill>
                            <a:schemeClr val="accent1">
                              <a:lumMod val="50000"/>
                            </a:schemeClr>
                          </a:solidFill>
                          <a:latin typeface="+mn-lt"/>
                          <a:cs typeface="Arial" pitchFamily="34" charset="0"/>
                        </a:rPr>
                        <a:t> indsættende</a:t>
                      </a:r>
                      <a:endParaRPr lang="da-DK" sz="1800" dirty="0">
                        <a:solidFill>
                          <a:schemeClr val="accent1">
                            <a:lumMod val="50000"/>
                          </a:schemeClr>
                        </a:solidFill>
                        <a:latin typeface="+mn-lt"/>
                        <a:cs typeface="Arial" pitchFamily="34" charset="0"/>
                      </a:endParaRPr>
                    </a:p>
                  </a:txBody>
                  <a:tcPr marT="45707" marB="45707">
                    <a:solidFill>
                      <a:schemeClr val="bg1"/>
                    </a:solidFill>
                  </a:tcPr>
                </a:tc>
                <a:tc>
                  <a:txBody>
                    <a:bodyPr/>
                    <a:lstStyle/>
                    <a:p>
                      <a:r>
                        <a:rPr lang="da-DK" sz="1800" dirty="0">
                          <a:solidFill>
                            <a:schemeClr val="accent1">
                              <a:lumMod val="50000"/>
                            </a:schemeClr>
                          </a:solidFill>
                          <a:latin typeface="+mn-lt"/>
                          <a:cs typeface="Arial" pitchFamily="34" charset="0"/>
                        </a:rPr>
                        <a:t>Mellem indsættende</a:t>
                      </a:r>
                    </a:p>
                  </a:txBody>
                  <a:tcPr marT="45707" marB="45707">
                    <a:solidFill>
                      <a:schemeClr val="bg1"/>
                    </a:solidFill>
                  </a:tcPr>
                </a:tc>
                <a:tc>
                  <a:txBody>
                    <a:bodyPr/>
                    <a:lstStyle/>
                    <a:p>
                      <a:r>
                        <a:rPr lang="da-DK" sz="1800" dirty="0">
                          <a:solidFill>
                            <a:srgbClr val="FF0000"/>
                          </a:solidFill>
                          <a:latin typeface="+mn-lt"/>
                          <a:cs typeface="Arial" pitchFamily="34" charset="0"/>
                        </a:rPr>
                        <a:t>Langsomt indsættende</a:t>
                      </a:r>
                      <a:endParaRPr lang="da-DK" sz="1800" b="1" dirty="0">
                        <a:solidFill>
                          <a:srgbClr val="FF0000"/>
                        </a:solidFill>
                        <a:latin typeface="+mn-lt"/>
                        <a:cs typeface="Arial" pitchFamily="34" charset="0"/>
                      </a:endParaRPr>
                    </a:p>
                  </a:txBody>
                  <a:tcPr marT="45707" marB="45707">
                    <a:solidFill>
                      <a:schemeClr val="bg1"/>
                    </a:solidFill>
                  </a:tcPr>
                </a:tc>
                <a:extLst>
                  <a:ext uri="{0D108BD9-81ED-4DB2-BD59-A6C34878D82A}">
                    <a16:rowId xmlns:a16="http://schemas.microsoft.com/office/drawing/2014/main" val="10002"/>
                  </a:ext>
                </a:extLst>
              </a:tr>
              <a:tr h="792023">
                <a:tc>
                  <a:txBody>
                    <a:bodyPr/>
                    <a:lstStyle/>
                    <a:p>
                      <a:r>
                        <a:rPr lang="da-DK" sz="1800" dirty="0">
                          <a:solidFill>
                            <a:schemeClr val="accent1">
                              <a:lumMod val="50000"/>
                            </a:schemeClr>
                          </a:solidFill>
                          <a:latin typeface="+mn-lt"/>
                          <a:cs typeface="Arial" pitchFamily="34" charset="0"/>
                        </a:rPr>
                        <a:t>Akut</a:t>
                      </a:r>
                    </a:p>
                  </a:txBody>
                  <a:tcPr marT="45707" marB="45707">
                    <a:solidFill>
                      <a:schemeClr val="bg1"/>
                    </a:solidFill>
                  </a:tcPr>
                </a:tc>
                <a:tc>
                  <a:txBody>
                    <a:bodyPr/>
                    <a:lstStyle/>
                    <a:p>
                      <a:r>
                        <a:rPr lang="da-DK" sz="1800" dirty="0">
                          <a:solidFill>
                            <a:schemeClr val="accent1">
                              <a:lumMod val="50000"/>
                            </a:schemeClr>
                          </a:solidFill>
                          <a:latin typeface="+mn-lt"/>
                          <a:cs typeface="Arial" pitchFamily="34" charset="0"/>
                        </a:rPr>
                        <a:t>Manglende styring af</a:t>
                      </a:r>
                      <a:r>
                        <a:rPr lang="da-DK" sz="1800" baseline="0" dirty="0">
                          <a:solidFill>
                            <a:schemeClr val="accent1">
                              <a:lumMod val="50000"/>
                            </a:schemeClr>
                          </a:solidFill>
                          <a:latin typeface="+mn-lt"/>
                          <a:cs typeface="Arial" pitchFamily="34" charset="0"/>
                        </a:rPr>
                        <a:t> BS</a:t>
                      </a:r>
                      <a:endParaRPr lang="da-DK" sz="1800" dirty="0">
                        <a:solidFill>
                          <a:schemeClr val="accent1">
                            <a:lumMod val="50000"/>
                          </a:schemeClr>
                        </a:solidFill>
                        <a:latin typeface="+mn-lt"/>
                        <a:cs typeface="Arial" pitchFamily="34" charset="0"/>
                      </a:endParaRPr>
                    </a:p>
                  </a:txBody>
                  <a:tcPr marT="45707" marB="45707">
                    <a:solidFill>
                      <a:schemeClr val="bg1"/>
                    </a:solidFill>
                  </a:tcPr>
                </a:tc>
                <a:tc>
                  <a:txBody>
                    <a:bodyPr/>
                    <a:lstStyle/>
                    <a:p>
                      <a:r>
                        <a:rPr lang="da-DK" sz="1800" dirty="0">
                          <a:solidFill>
                            <a:srgbClr val="FF0000"/>
                          </a:solidFill>
                          <a:latin typeface="+mn-lt"/>
                          <a:cs typeface="Arial" pitchFamily="34" charset="0"/>
                        </a:rPr>
                        <a:t>Opdages ofte ved tilfældighed</a:t>
                      </a:r>
                      <a:endParaRPr lang="da-DK" sz="1800" b="1" dirty="0">
                        <a:solidFill>
                          <a:srgbClr val="FF0000"/>
                        </a:solidFill>
                        <a:latin typeface="+mn-lt"/>
                        <a:cs typeface="Arial" pitchFamily="34" charset="0"/>
                      </a:endParaRPr>
                    </a:p>
                  </a:txBody>
                  <a:tcPr marT="45707" marB="45707">
                    <a:solidFill>
                      <a:schemeClr val="bg1"/>
                    </a:solidFill>
                  </a:tcPr>
                </a:tc>
                <a:extLst>
                  <a:ext uri="{0D108BD9-81ED-4DB2-BD59-A6C34878D82A}">
                    <a16:rowId xmlns:a16="http://schemas.microsoft.com/office/drawing/2014/main" val="10003"/>
                  </a:ext>
                </a:extLst>
              </a:tr>
              <a:tr h="648019">
                <a:tc>
                  <a:txBody>
                    <a:bodyPr/>
                    <a:lstStyle/>
                    <a:p>
                      <a:r>
                        <a:rPr lang="da-DK" sz="1800" dirty="0">
                          <a:solidFill>
                            <a:schemeClr val="accent1">
                              <a:lumMod val="50000"/>
                            </a:schemeClr>
                          </a:solidFill>
                          <a:latin typeface="+mn-lt"/>
                          <a:cs typeface="Arial" pitchFamily="34" charset="0"/>
                        </a:rPr>
                        <a:t>Hospitalsindlæggelse</a:t>
                      </a:r>
                    </a:p>
                  </a:txBody>
                  <a:tcPr marT="45707" marB="45707">
                    <a:solidFill>
                      <a:schemeClr val="bg1"/>
                    </a:solidFill>
                  </a:tcPr>
                </a:tc>
                <a:tc>
                  <a:txBody>
                    <a:bodyPr/>
                    <a:lstStyle/>
                    <a:p>
                      <a:r>
                        <a:rPr lang="da-DK" sz="1800" dirty="0">
                          <a:solidFill>
                            <a:schemeClr val="accent1">
                              <a:lumMod val="50000"/>
                            </a:schemeClr>
                          </a:solidFill>
                          <a:latin typeface="+mn-lt"/>
                          <a:cs typeface="Arial" pitchFamily="34" charset="0"/>
                        </a:rPr>
                        <a:t>Egen</a:t>
                      </a:r>
                      <a:r>
                        <a:rPr lang="da-DK" sz="1800" baseline="0" dirty="0">
                          <a:solidFill>
                            <a:schemeClr val="accent1">
                              <a:lumMod val="50000"/>
                            </a:schemeClr>
                          </a:solidFill>
                          <a:latin typeface="+mn-lt"/>
                          <a:cs typeface="Arial" pitchFamily="34" charset="0"/>
                        </a:rPr>
                        <a:t> læge</a:t>
                      </a:r>
                      <a:endParaRPr lang="da-DK" sz="1800" dirty="0">
                        <a:solidFill>
                          <a:schemeClr val="accent1">
                            <a:lumMod val="50000"/>
                          </a:schemeClr>
                        </a:solidFill>
                        <a:latin typeface="+mn-lt"/>
                        <a:cs typeface="Arial" pitchFamily="34" charset="0"/>
                      </a:endParaRPr>
                    </a:p>
                  </a:txBody>
                  <a:tcPr marT="45707" marB="45707">
                    <a:solidFill>
                      <a:schemeClr val="bg1"/>
                    </a:solidFill>
                  </a:tcPr>
                </a:tc>
                <a:tc>
                  <a:txBody>
                    <a:bodyPr/>
                    <a:lstStyle/>
                    <a:p>
                      <a:r>
                        <a:rPr lang="da-DK" sz="1800" dirty="0">
                          <a:solidFill>
                            <a:srgbClr val="FF0000"/>
                          </a:solidFill>
                          <a:latin typeface="+mn-lt"/>
                          <a:cs typeface="Arial" pitchFamily="34" charset="0"/>
                        </a:rPr>
                        <a:t>Egen læge</a:t>
                      </a:r>
                      <a:endParaRPr lang="da-DK" sz="1800" b="1" dirty="0">
                        <a:solidFill>
                          <a:srgbClr val="FF0000"/>
                        </a:solidFill>
                        <a:latin typeface="+mn-lt"/>
                        <a:cs typeface="Arial" pitchFamily="34" charset="0"/>
                      </a:endParaRPr>
                    </a:p>
                  </a:txBody>
                  <a:tcPr marT="45707" marB="45707">
                    <a:solidFill>
                      <a:schemeClr val="bg1"/>
                    </a:solidFill>
                  </a:tcPr>
                </a:tc>
                <a:extLst>
                  <a:ext uri="{0D108BD9-81ED-4DB2-BD59-A6C34878D82A}">
                    <a16:rowId xmlns:a16="http://schemas.microsoft.com/office/drawing/2014/main" val="10004"/>
                  </a:ext>
                </a:extLst>
              </a:tr>
              <a:tr h="640054">
                <a:tc>
                  <a:txBody>
                    <a:bodyPr/>
                    <a:lstStyle/>
                    <a:p>
                      <a:r>
                        <a:rPr lang="da-DK" sz="1800" dirty="0" err="1">
                          <a:solidFill>
                            <a:schemeClr val="accent1">
                              <a:lumMod val="50000"/>
                            </a:schemeClr>
                          </a:solidFill>
                          <a:latin typeface="+mn-lt"/>
                          <a:cs typeface="Arial" pitchFamily="34" charset="0"/>
                        </a:rPr>
                        <a:t>Ambulatorie</a:t>
                      </a:r>
                      <a:endParaRPr lang="da-DK" sz="1800" dirty="0">
                        <a:solidFill>
                          <a:schemeClr val="accent1">
                            <a:lumMod val="50000"/>
                          </a:schemeClr>
                        </a:solidFill>
                        <a:latin typeface="+mn-lt"/>
                        <a:cs typeface="Arial" pitchFamily="34" charset="0"/>
                      </a:endParaRPr>
                    </a:p>
                  </a:txBody>
                  <a:tcPr marT="45707" marB="45707">
                    <a:solidFill>
                      <a:schemeClr val="bg1"/>
                    </a:solidFill>
                  </a:tcPr>
                </a:tc>
                <a:tc>
                  <a:txBody>
                    <a:bodyPr/>
                    <a:lstStyle/>
                    <a:p>
                      <a:r>
                        <a:rPr lang="da-DK" sz="1800" dirty="0">
                          <a:solidFill>
                            <a:schemeClr val="accent1">
                              <a:lumMod val="50000"/>
                            </a:schemeClr>
                          </a:solidFill>
                          <a:latin typeface="+mn-lt"/>
                          <a:cs typeface="Arial" pitchFamily="34" charset="0"/>
                        </a:rPr>
                        <a:t>Egen læge =&gt; </a:t>
                      </a:r>
                      <a:r>
                        <a:rPr lang="da-DK" sz="1800" dirty="0" err="1">
                          <a:solidFill>
                            <a:schemeClr val="accent1">
                              <a:lumMod val="50000"/>
                            </a:schemeClr>
                          </a:solidFill>
                          <a:latin typeface="+mn-lt"/>
                          <a:cs typeface="Arial" pitchFamily="34" charset="0"/>
                        </a:rPr>
                        <a:t>ambulatorie</a:t>
                      </a:r>
                      <a:endParaRPr lang="da-DK" sz="1800" dirty="0">
                        <a:solidFill>
                          <a:schemeClr val="accent1">
                            <a:lumMod val="50000"/>
                          </a:schemeClr>
                        </a:solidFill>
                        <a:latin typeface="+mn-lt"/>
                        <a:cs typeface="Arial" pitchFamily="34" charset="0"/>
                      </a:endParaRPr>
                    </a:p>
                  </a:txBody>
                  <a:tcPr marT="45707" marB="45707">
                    <a:solidFill>
                      <a:schemeClr val="bg1"/>
                    </a:solidFill>
                  </a:tcPr>
                </a:tc>
                <a:tc>
                  <a:txBody>
                    <a:bodyPr/>
                    <a:lstStyle/>
                    <a:p>
                      <a:r>
                        <a:rPr lang="da-DK" sz="1800" dirty="0">
                          <a:solidFill>
                            <a:srgbClr val="FF0000"/>
                          </a:solidFill>
                          <a:latin typeface="+mn-lt"/>
                          <a:cs typeface="Arial" pitchFamily="34" charset="0"/>
                        </a:rPr>
                        <a:t>Egen</a:t>
                      </a:r>
                      <a:r>
                        <a:rPr lang="da-DK" sz="1800" baseline="0" dirty="0">
                          <a:solidFill>
                            <a:srgbClr val="FF0000"/>
                          </a:solidFill>
                          <a:latin typeface="+mn-lt"/>
                          <a:cs typeface="Arial" pitchFamily="34" charset="0"/>
                        </a:rPr>
                        <a:t> læge (eller ambulatorie)</a:t>
                      </a:r>
                      <a:endParaRPr lang="da-DK" sz="1800" b="1" dirty="0">
                        <a:solidFill>
                          <a:srgbClr val="FF0000"/>
                        </a:solidFill>
                        <a:latin typeface="+mn-lt"/>
                        <a:cs typeface="Arial" pitchFamily="34" charset="0"/>
                      </a:endParaRPr>
                    </a:p>
                  </a:txBody>
                  <a:tcPr marT="45707" marB="45707">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849270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F2306-F69A-41B8-994F-6421CEA9C43F}"/>
              </a:ext>
            </a:extLst>
          </p:cNvPr>
          <p:cNvSpPr>
            <a:spLocks noGrp="1"/>
          </p:cNvSpPr>
          <p:nvPr>
            <p:ph type="title"/>
          </p:nvPr>
        </p:nvSpPr>
        <p:spPr/>
        <p:txBody>
          <a:bodyPr/>
          <a:lstStyle/>
          <a:p>
            <a:pPr algn="ctr"/>
            <a:r>
              <a:rPr lang="da-DK" dirty="0"/>
              <a:t>Behandling</a:t>
            </a:r>
          </a:p>
        </p:txBody>
      </p:sp>
      <p:sp>
        <p:nvSpPr>
          <p:cNvPr id="3" name="Pladsholder til indhold 2">
            <a:extLst>
              <a:ext uri="{FF2B5EF4-FFF2-40B4-BE49-F238E27FC236}">
                <a16:creationId xmlns:a16="http://schemas.microsoft.com/office/drawing/2014/main" id="{D20D13F8-3A72-4E84-997F-5FE0DC66B7D8}"/>
              </a:ext>
            </a:extLst>
          </p:cNvPr>
          <p:cNvSpPr>
            <a:spLocks noGrp="1"/>
          </p:cNvSpPr>
          <p:nvPr>
            <p:ph idx="1"/>
          </p:nvPr>
        </p:nvSpPr>
        <p:spPr/>
        <p:txBody>
          <a:bodyPr/>
          <a:lstStyle/>
          <a:p>
            <a:pPr marL="0" indent="0" algn="ctr">
              <a:buNone/>
            </a:pPr>
            <a:r>
              <a:rPr lang="da-DK" sz="3600" dirty="0">
                <a:latin typeface="Raleway Medium" pitchFamily="2" charset="0"/>
              </a:rPr>
              <a:t>Mad</a:t>
            </a:r>
          </a:p>
          <a:p>
            <a:pPr marL="0" indent="0" algn="ctr">
              <a:buNone/>
            </a:pPr>
            <a:r>
              <a:rPr lang="da-DK" sz="3600" dirty="0">
                <a:latin typeface="Raleway Medium" pitchFamily="2" charset="0"/>
              </a:rPr>
              <a:t>Motion</a:t>
            </a:r>
          </a:p>
          <a:p>
            <a:pPr marL="0" indent="0" algn="ctr">
              <a:buNone/>
            </a:pPr>
            <a:r>
              <a:rPr lang="da-DK" sz="3600" dirty="0">
                <a:latin typeface="Raleway Medium" pitchFamily="2" charset="0"/>
              </a:rPr>
              <a:t>Medicin</a:t>
            </a:r>
          </a:p>
          <a:p>
            <a:pPr marL="0" indent="0" algn="ctr">
              <a:buNone/>
            </a:pPr>
            <a:r>
              <a:rPr lang="da-DK" sz="3600" dirty="0">
                <a:latin typeface="Raleway Medium" pitchFamily="2" charset="0"/>
              </a:rPr>
              <a:t>Vægttab </a:t>
            </a:r>
          </a:p>
          <a:p>
            <a:pPr marL="0" indent="0" algn="ctr">
              <a:buNone/>
            </a:pPr>
            <a:endParaRPr lang="da-DK" sz="3600" dirty="0">
              <a:latin typeface="Raleway Medium" pitchFamily="2" charset="0"/>
            </a:endParaRPr>
          </a:p>
          <a:p>
            <a:pPr marL="0" indent="0" algn="ctr">
              <a:buNone/>
            </a:pPr>
            <a:r>
              <a:rPr lang="da-DK" sz="3600" dirty="0">
                <a:latin typeface="Raleway Medium" pitchFamily="2" charset="0"/>
              </a:rPr>
              <a:t>Bt</a:t>
            </a:r>
          </a:p>
          <a:p>
            <a:pPr marL="0" indent="0" algn="ctr">
              <a:buNone/>
            </a:pPr>
            <a:r>
              <a:rPr lang="da-DK" sz="3600" dirty="0">
                <a:latin typeface="Raleway Medium" pitchFamily="2" charset="0"/>
              </a:rPr>
              <a:t>Kolesterol </a:t>
            </a:r>
          </a:p>
          <a:p>
            <a:pPr marL="0" indent="0">
              <a:buNone/>
            </a:pPr>
            <a:endParaRPr lang="da-DK" dirty="0"/>
          </a:p>
        </p:txBody>
      </p:sp>
    </p:spTree>
    <p:extLst>
      <p:ext uri="{BB962C8B-B14F-4D97-AF65-F5344CB8AC3E}">
        <p14:creationId xmlns:p14="http://schemas.microsoft.com/office/powerpoint/2010/main" val="376480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31C8-2F3F-9041-ACEC-51EC8603F58B}"/>
              </a:ext>
            </a:extLst>
          </p:cNvPr>
          <p:cNvSpPr>
            <a:spLocks noGrp="1"/>
          </p:cNvSpPr>
          <p:nvPr>
            <p:ph type="title"/>
          </p:nvPr>
        </p:nvSpPr>
        <p:spPr/>
        <p:txBody>
          <a:bodyPr/>
          <a:lstStyle/>
          <a:p>
            <a:r>
              <a:rPr lang="da-DK" dirty="0"/>
              <a:t>Fakta om type 2-diabetes</a:t>
            </a:r>
          </a:p>
        </p:txBody>
      </p:sp>
      <p:sp>
        <p:nvSpPr>
          <p:cNvPr id="10" name="Rektangel 8">
            <a:extLst>
              <a:ext uri="{FF2B5EF4-FFF2-40B4-BE49-F238E27FC236}">
                <a16:creationId xmlns:a16="http://schemas.microsoft.com/office/drawing/2014/main" id="{2582EA0E-2DA2-234D-A975-99BFD9C39CD1}"/>
              </a:ext>
            </a:extLst>
          </p:cNvPr>
          <p:cNvSpPr/>
          <p:nvPr/>
        </p:nvSpPr>
        <p:spPr>
          <a:xfrm>
            <a:off x="838200" y="1857375"/>
            <a:ext cx="10634663" cy="3520964"/>
          </a:xfrm>
          <a:prstGeom prst="rect">
            <a:avLst/>
          </a:prstGeom>
        </p:spPr>
        <p:txBody>
          <a:bodyPr wrap="square">
            <a:spAutoFit/>
          </a:bodyPr>
          <a:lstStyle/>
          <a:p>
            <a:pPr lvl="0">
              <a:lnSpc>
                <a:spcPct val="90000"/>
              </a:lnSpc>
              <a:spcBef>
                <a:spcPts val="1000"/>
              </a:spcBef>
            </a:pPr>
            <a:r>
              <a:rPr lang="da-DK" sz="2400" b="1" dirty="0">
                <a:solidFill>
                  <a:srgbClr val="001F34"/>
                </a:solidFill>
              </a:rPr>
              <a:t>Type 2-diabetes kan være forbundet med en række alvorlige komplikationer og tidlig død, fx :</a:t>
            </a:r>
          </a:p>
          <a:p>
            <a:pPr lvl="0">
              <a:lnSpc>
                <a:spcPct val="90000"/>
              </a:lnSpc>
              <a:spcBef>
                <a:spcPts val="1000"/>
              </a:spcBef>
            </a:pPr>
            <a:endParaRPr lang="da-DK" sz="2400" dirty="0">
              <a:solidFill>
                <a:srgbClr val="001F34"/>
              </a:solidFill>
            </a:endParaRPr>
          </a:p>
          <a:p>
            <a:pPr marL="342900" lvl="0" indent="-342900">
              <a:lnSpc>
                <a:spcPct val="90000"/>
              </a:lnSpc>
              <a:spcBef>
                <a:spcPts val="1000"/>
              </a:spcBef>
              <a:buFont typeface="Arial" panose="020B0604020202020204" pitchFamily="34" charset="0"/>
              <a:buChar char="•"/>
            </a:pPr>
            <a:r>
              <a:rPr lang="da-DK" sz="2400" b="1" dirty="0">
                <a:solidFill>
                  <a:srgbClr val="001F34"/>
                </a:solidFill>
                <a:latin typeface="Raleway Medium" pitchFamily="2" charset="0"/>
              </a:rPr>
              <a:t>Hjerte-kar-sygdomme (Akut hjertesygdom – hjertesvigt - stroke)</a:t>
            </a:r>
          </a:p>
          <a:p>
            <a:pPr marL="342900" indent="-342900">
              <a:lnSpc>
                <a:spcPct val="90000"/>
              </a:lnSpc>
              <a:spcBef>
                <a:spcPts val="1000"/>
              </a:spcBef>
              <a:buFont typeface="Arial" panose="020B0604020202020204" pitchFamily="34" charset="0"/>
              <a:buChar char="•"/>
            </a:pPr>
            <a:r>
              <a:rPr lang="da-DK" sz="2400" b="1" dirty="0" err="1">
                <a:solidFill>
                  <a:srgbClr val="001F34"/>
                </a:solidFill>
                <a:latin typeface="Raleway Medium" pitchFamily="2" charset="0"/>
              </a:rPr>
              <a:t>Fodsår</a:t>
            </a:r>
            <a:r>
              <a:rPr lang="da-DK" sz="2400" b="1" dirty="0">
                <a:solidFill>
                  <a:srgbClr val="001F34"/>
                </a:solidFill>
                <a:latin typeface="Raleway Medium" pitchFamily="2" charset="0"/>
              </a:rPr>
              <a:t> </a:t>
            </a:r>
          </a:p>
          <a:p>
            <a:pPr marL="342900" lvl="0" indent="-342900">
              <a:lnSpc>
                <a:spcPct val="90000"/>
              </a:lnSpc>
              <a:spcBef>
                <a:spcPts val="1000"/>
              </a:spcBef>
              <a:buFont typeface="Arial" panose="020B0604020202020204" pitchFamily="34" charset="0"/>
              <a:buChar char="•"/>
            </a:pPr>
            <a:r>
              <a:rPr lang="da-DK" sz="2400" b="1" dirty="0">
                <a:solidFill>
                  <a:srgbClr val="001F34"/>
                </a:solidFill>
                <a:latin typeface="Raleway Medium" pitchFamily="2" charset="0"/>
              </a:rPr>
              <a:t>Øjensygdom </a:t>
            </a:r>
          </a:p>
          <a:p>
            <a:pPr marL="342900" lvl="0" indent="-342900">
              <a:lnSpc>
                <a:spcPct val="90000"/>
              </a:lnSpc>
              <a:spcBef>
                <a:spcPts val="1000"/>
              </a:spcBef>
              <a:buFont typeface="Arial" panose="020B0604020202020204" pitchFamily="34" charset="0"/>
              <a:buChar char="•"/>
            </a:pPr>
            <a:r>
              <a:rPr lang="da-DK" sz="2400" b="1" dirty="0">
                <a:solidFill>
                  <a:srgbClr val="001F34"/>
                </a:solidFill>
                <a:latin typeface="Raleway Medium" pitchFamily="2" charset="0"/>
              </a:rPr>
              <a:t>Nyresygdom </a:t>
            </a:r>
          </a:p>
          <a:p>
            <a:pPr marL="342900" indent="-342900">
              <a:lnSpc>
                <a:spcPct val="90000"/>
              </a:lnSpc>
              <a:spcBef>
                <a:spcPts val="1000"/>
              </a:spcBef>
              <a:buFont typeface="Arial" panose="020B0604020202020204" pitchFamily="34" charset="0"/>
              <a:buChar char="•"/>
            </a:pPr>
            <a:r>
              <a:rPr lang="da-DK" sz="2400" b="1" dirty="0">
                <a:solidFill>
                  <a:srgbClr val="001F34"/>
                </a:solidFill>
                <a:latin typeface="Raleway Medium" pitchFamily="2" charset="0"/>
              </a:rPr>
              <a:t>Skader på nervesystemet (</a:t>
            </a:r>
            <a:r>
              <a:rPr lang="da-DK" sz="2400" b="1" dirty="0" err="1">
                <a:solidFill>
                  <a:srgbClr val="001F34"/>
                </a:solidFill>
                <a:latin typeface="Raleway Medium" pitchFamily="2" charset="0"/>
              </a:rPr>
              <a:t>neuropati</a:t>
            </a:r>
            <a:r>
              <a:rPr lang="da-DK" sz="2400" b="1" dirty="0">
                <a:solidFill>
                  <a:srgbClr val="001F34"/>
                </a:solidFill>
                <a:latin typeface="Raleway Medium" pitchFamily="2" charset="0"/>
              </a:rPr>
              <a:t> i fødder/fingre – organer)</a:t>
            </a:r>
          </a:p>
        </p:txBody>
      </p:sp>
    </p:spTree>
    <p:extLst>
      <p:ext uri="{BB962C8B-B14F-4D97-AF65-F5344CB8AC3E}">
        <p14:creationId xmlns:p14="http://schemas.microsoft.com/office/powerpoint/2010/main" val="314323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E5DC6-BF53-45A9-9ED1-2FCBA543162A}"/>
              </a:ext>
            </a:extLst>
          </p:cNvPr>
          <p:cNvSpPr>
            <a:spLocks noGrp="1"/>
          </p:cNvSpPr>
          <p:nvPr>
            <p:ph type="title"/>
          </p:nvPr>
        </p:nvSpPr>
        <p:spPr/>
        <p:txBody>
          <a:bodyPr/>
          <a:lstStyle/>
          <a:p>
            <a:pPr algn="ctr"/>
            <a:r>
              <a:rPr lang="da-DK" dirty="0"/>
              <a:t>Prædiabetes</a:t>
            </a:r>
          </a:p>
        </p:txBody>
      </p:sp>
      <p:sp>
        <p:nvSpPr>
          <p:cNvPr id="3" name="Pladsholder til indhold 2">
            <a:extLst>
              <a:ext uri="{FF2B5EF4-FFF2-40B4-BE49-F238E27FC236}">
                <a16:creationId xmlns:a16="http://schemas.microsoft.com/office/drawing/2014/main" id="{7EBBB48A-B664-4195-9269-8AAFD27E94DF}"/>
              </a:ext>
            </a:extLst>
          </p:cNvPr>
          <p:cNvSpPr>
            <a:spLocks noGrp="1"/>
          </p:cNvSpPr>
          <p:nvPr>
            <p:ph idx="1"/>
          </p:nvPr>
        </p:nvSpPr>
        <p:spPr/>
        <p:txBody>
          <a:bodyPr/>
          <a:lstStyle/>
          <a:p>
            <a:pPr marL="319088" indent="-319088" eaLnBrk="1" hangingPunct="1"/>
            <a:r>
              <a:rPr lang="da-DK" altLang="da-DK" dirty="0">
                <a:latin typeface="Raleway Medium" pitchFamily="2" charset="0"/>
              </a:rPr>
              <a:t>F</a:t>
            </a:r>
            <a:r>
              <a:rPr lang="da-DK" altLang="da-DK" sz="2800" dirty="0">
                <a:latin typeface="Raleway Medium" pitchFamily="2" charset="0"/>
              </a:rPr>
              <a:t>orhøjede blodsukkerværdier, som endnu ikke er så høje, at man får diagnosen  type 2-diabetes. </a:t>
            </a:r>
          </a:p>
          <a:p>
            <a:pPr marL="0" indent="0" eaLnBrk="1" hangingPunct="1">
              <a:buNone/>
            </a:pPr>
            <a:r>
              <a:rPr lang="da-DK" altLang="da-DK" dirty="0">
                <a:latin typeface="Raleway Medium" pitchFamily="2" charset="0"/>
              </a:rPr>
              <a:t>     HbA1c 42-47  </a:t>
            </a:r>
          </a:p>
          <a:p>
            <a:pPr marL="0" indent="0" eaLnBrk="1" hangingPunct="1">
              <a:buNone/>
            </a:pPr>
            <a:endParaRPr lang="da-DK" altLang="da-DK" sz="2800" dirty="0">
              <a:latin typeface="Raleway Medium" pitchFamily="2" charset="0"/>
            </a:endParaRPr>
          </a:p>
          <a:p>
            <a:pPr marL="319088" indent="-319088" eaLnBrk="1" hangingPunct="1"/>
            <a:r>
              <a:rPr lang="da-DK" altLang="da-DK" sz="2800" dirty="0">
                <a:latin typeface="Raleway Medium" pitchFamily="2" charset="0"/>
              </a:rPr>
              <a:t>Allerede her begynder </a:t>
            </a:r>
            <a:r>
              <a:rPr lang="da-DK" altLang="da-DK" dirty="0">
                <a:latin typeface="Raleway Medium" pitchFamily="2" charset="0"/>
              </a:rPr>
              <a:t>følgesygdommene</a:t>
            </a:r>
          </a:p>
          <a:p>
            <a:pPr marL="319088" indent="-319088" eaLnBrk="1" hangingPunct="1"/>
            <a:endParaRPr lang="da-DK" altLang="da-DK" sz="2800" dirty="0">
              <a:latin typeface="Raleway Medium" pitchFamily="2" charset="0"/>
            </a:endParaRPr>
          </a:p>
          <a:p>
            <a:pPr marL="319088" indent="-319088" eaLnBrk="1" hangingPunct="1"/>
            <a:r>
              <a:rPr lang="da-DK" altLang="da-DK" sz="2800" dirty="0">
                <a:latin typeface="Raleway Medium" pitchFamily="2" charset="0"/>
              </a:rPr>
              <a:t>Skærpet opmærksomhed omkring livsstil og generelle </a:t>
            </a:r>
            <a:r>
              <a:rPr lang="da-DK" altLang="da-DK" sz="2800" dirty="0" err="1">
                <a:latin typeface="Raleway Medium" pitchFamily="2" charset="0"/>
              </a:rPr>
              <a:t>helbredtilstand</a:t>
            </a:r>
            <a:r>
              <a:rPr lang="da-DK" altLang="da-DK" sz="2800" dirty="0">
                <a:latin typeface="Raleway Medium" pitchFamily="2" charset="0"/>
              </a:rPr>
              <a:t> vigtigt</a:t>
            </a:r>
          </a:p>
          <a:p>
            <a:endParaRPr lang="da-DK" dirty="0"/>
          </a:p>
        </p:txBody>
      </p:sp>
    </p:spTree>
    <p:extLst>
      <p:ext uri="{BB962C8B-B14F-4D97-AF65-F5344CB8AC3E}">
        <p14:creationId xmlns:p14="http://schemas.microsoft.com/office/powerpoint/2010/main" val="140549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BFAE6-DEBE-4097-8036-83C94BDA7761}"/>
              </a:ext>
            </a:extLst>
          </p:cNvPr>
          <p:cNvSpPr>
            <a:spLocks noGrp="1"/>
          </p:cNvSpPr>
          <p:nvPr>
            <p:ph type="title"/>
          </p:nvPr>
        </p:nvSpPr>
        <p:spPr>
          <a:xfrm>
            <a:off x="640453" y="2766218"/>
            <a:ext cx="4710112" cy="1325563"/>
          </a:xfrm>
        </p:spPr>
        <p:txBody>
          <a:bodyPr/>
          <a:lstStyle/>
          <a:p>
            <a:r>
              <a:rPr lang="da-DK" dirty="0"/>
              <a:t>Psykiske lidelser og type 2-diabetes</a:t>
            </a:r>
          </a:p>
        </p:txBody>
      </p:sp>
      <p:sp>
        <p:nvSpPr>
          <p:cNvPr id="3" name="Pladsholder til indhold 2">
            <a:extLst>
              <a:ext uri="{FF2B5EF4-FFF2-40B4-BE49-F238E27FC236}">
                <a16:creationId xmlns:a16="http://schemas.microsoft.com/office/drawing/2014/main" id="{430B5F74-653F-41F3-9BE8-425E18AB8510}"/>
              </a:ext>
            </a:extLst>
          </p:cNvPr>
          <p:cNvSpPr>
            <a:spLocks noGrp="1"/>
          </p:cNvSpPr>
          <p:nvPr>
            <p:ph idx="1"/>
          </p:nvPr>
        </p:nvSpPr>
        <p:spPr>
          <a:xfrm>
            <a:off x="6643688" y="1232452"/>
            <a:ext cx="4710112" cy="4944511"/>
          </a:xfrm>
        </p:spPr>
        <p:txBody>
          <a:bodyPr vert="horz" lIns="91440" tIns="45720" rIns="91440" bIns="45720" rtlCol="0" anchor="ctr">
            <a:noAutofit/>
          </a:bodyPr>
          <a:lstStyle/>
          <a:p>
            <a:pPr>
              <a:buClr>
                <a:schemeClr val="accent1"/>
              </a:buClr>
            </a:pPr>
            <a:r>
              <a:rPr lang="da-DK" sz="1800" b="1" dirty="0">
                <a:latin typeface="+mn-lt"/>
              </a:rPr>
              <a:t>Indtagelse af psykofarmaka og lav fysisk aktivitet </a:t>
            </a:r>
            <a:r>
              <a:rPr lang="da-DK" sz="1800" dirty="0">
                <a:latin typeface="+mn-lt"/>
              </a:rPr>
              <a:t>betyder, at nogle borgere med psykiske lidelser er i </a:t>
            </a:r>
            <a:r>
              <a:rPr lang="da-DK" sz="1800" b="1" dirty="0">
                <a:latin typeface="Raleway Black" panose="020B0503030101060003" pitchFamily="34" charset="77"/>
              </a:rPr>
              <a:t>højere risiko </a:t>
            </a:r>
            <a:r>
              <a:rPr lang="da-DK" sz="1800" dirty="0">
                <a:latin typeface="+mn-lt"/>
              </a:rPr>
              <a:t>for at udvikle type 2-diabetes. </a:t>
            </a:r>
          </a:p>
          <a:p>
            <a:pPr>
              <a:buClr>
                <a:schemeClr val="accent1"/>
              </a:buClr>
            </a:pPr>
            <a:r>
              <a:rPr lang="da-DK" sz="1800" b="1" dirty="0">
                <a:latin typeface="+mn-lt"/>
              </a:rPr>
              <a:t>Borgere med psykisk sygdom </a:t>
            </a:r>
            <a:r>
              <a:rPr lang="da-DK" sz="1800" dirty="0">
                <a:latin typeface="+mn-lt"/>
              </a:rPr>
              <a:t>dør i gennemsnit </a:t>
            </a:r>
            <a:r>
              <a:rPr lang="da-DK" sz="1800" b="1" dirty="0">
                <a:latin typeface="Raleway Black" panose="020B0503030101060003" pitchFamily="34" charset="77"/>
              </a:rPr>
              <a:t>15-20 år </a:t>
            </a:r>
            <a:r>
              <a:rPr lang="da-DK" sz="1800" dirty="0">
                <a:latin typeface="+mn-lt"/>
              </a:rPr>
              <a:t>tidligere end raske borgere</a:t>
            </a:r>
          </a:p>
          <a:p>
            <a:pPr>
              <a:buClr>
                <a:schemeClr val="accent1"/>
              </a:buClr>
            </a:pPr>
            <a:r>
              <a:rPr lang="da-DK" sz="1800" dirty="0">
                <a:latin typeface="+mn-lt"/>
              </a:rPr>
              <a:t>I ca. </a:t>
            </a:r>
            <a:r>
              <a:rPr lang="da-DK" sz="1800" b="1" dirty="0">
                <a:latin typeface="Raleway Black" panose="020B0503030101060003" pitchFamily="34" charset="77"/>
              </a:rPr>
              <a:t>60 % </a:t>
            </a:r>
            <a:r>
              <a:rPr lang="da-DK" sz="1800" dirty="0">
                <a:latin typeface="+mn-lt"/>
              </a:rPr>
              <a:t>af tilfældene er forklaringen forskellige </a:t>
            </a:r>
            <a:r>
              <a:rPr lang="da-DK" sz="1800" b="1" dirty="0">
                <a:latin typeface="+mn-lt"/>
              </a:rPr>
              <a:t>somatiske sygdomme</a:t>
            </a:r>
            <a:r>
              <a:rPr lang="da-DK" sz="1800" dirty="0">
                <a:latin typeface="+mn-lt"/>
              </a:rPr>
              <a:t>, herunder type 2-diabetes, som borgeren ikke får tilstrækkelig behandling for. </a:t>
            </a:r>
          </a:p>
          <a:p>
            <a:r>
              <a:rPr lang="da-DK" sz="1800" dirty="0">
                <a:latin typeface="+mn-lt"/>
              </a:rPr>
              <a:t>Borgerens </a:t>
            </a:r>
            <a:r>
              <a:rPr lang="da-DK" sz="1800" b="1" dirty="0">
                <a:latin typeface="+mn-lt"/>
              </a:rPr>
              <a:t>fysiske og psykiske trivsel </a:t>
            </a:r>
            <a:r>
              <a:rPr lang="da-DK" sz="1800" dirty="0">
                <a:latin typeface="+mn-lt"/>
              </a:rPr>
              <a:t>har stor indflydelse på, hvor godt han eller hun lever med type 2-diabetes. </a:t>
            </a:r>
          </a:p>
        </p:txBody>
      </p:sp>
      <p:sp>
        <p:nvSpPr>
          <p:cNvPr id="4" name="TextBox 3">
            <a:extLst>
              <a:ext uri="{FF2B5EF4-FFF2-40B4-BE49-F238E27FC236}">
                <a16:creationId xmlns:a16="http://schemas.microsoft.com/office/drawing/2014/main" id="{949E8C49-BEC5-4447-AB55-588EC7CD6411}"/>
              </a:ext>
            </a:extLst>
          </p:cNvPr>
          <p:cNvSpPr txBox="1"/>
          <p:nvPr/>
        </p:nvSpPr>
        <p:spPr>
          <a:xfrm>
            <a:off x="93282" y="6575609"/>
            <a:ext cx="5804453" cy="230832"/>
          </a:xfrm>
          <a:prstGeom prst="rect">
            <a:avLst/>
          </a:prstGeom>
          <a:noFill/>
        </p:spPr>
        <p:txBody>
          <a:bodyPr wrap="square" rtlCol="0">
            <a:spAutoFit/>
          </a:bodyPr>
          <a:lstStyle/>
          <a:p>
            <a:r>
              <a:rPr lang="da-DK" sz="900" dirty="0"/>
              <a:t>Kilder: </a:t>
            </a:r>
            <a:r>
              <a:rPr lang="da-DK" sz="900" dirty="0" err="1"/>
              <a:t>Vidensråd</a:t>
            </a:r>
            <a:r>
              <a:rPr lang="da-DK" sz="900" dirty="0"/>
              <a:t> for Forebyggelse, 2015. Psykisk sygdom og ændringer i livsstil. </a:t>
            </a:r>
          </a:p>
        </p:txBody>
      </p:sp>
    </p:spTree>
    <p:extLst>
      <p:ext uri="{BB962C8B-B14F-4D97-AF65-F5344CB8AC3E}">
        <p14:creationId xmlns:p14="http://schemas.microsoft.com/office/powerpoint/2010/main" val="39122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798443" y="2464731"/>
            <a:ext cx="4710112" cy="1325563"/>
          </a:xfrm>
        </p:spPr>
        <p:txBody>
          <a:bodyPr>
            <a:normAutofit fontScale="90000"/>
          </a:bodyPr>
          <a:lstStyle/>
          <a:p>
            <a:pPr algn="ctr">
              <a:spcBef>
                <a:spcPts val="1000"/>
              </a:spcBef>
            </a:pPr>
            <a:r>
              <a:rPr lang="da-DK" sz="2200" b="0" dirty="0">
                <a:latin typeface="+mn-lt"/>
              </a:rPr>
              <a:t>Gruppeøvelse : </a:t>
            </a:r>
            <a:br>
              <a:rPr lang="da-DK" dirty="0"/>
            </a:br>
            <a:r>
              <a:rPr lang="da-DK" dirty="0"/>
              <a:t>Refleksion over tidlig opsporing af type 2-diabetes blandt borgere med psykiske lidelser</a:t>
            </a:r>
          </a:p>
        </p:txBody>
      </p:sp>
      <p:sp>
        <p:nvSpPr>
          <p:cNvPr id="4" name="Rektangel 3">
            <a:extLst>
              <a:ext uri="{FF2B5EF4-FFF2-40B4-BE49-F238E27FC236}">
                <a16:creationId xmlns:a16="http://schemas.microsoft.com/office/drawing/2014/main" id="{2A108D0F-5B2B-C24B-91C4-43C8810B44F5}"/>
              </a:ext>
            </a:extLst>
          </p:cNvPr>
          <p:cNvSpPr/>
          <p:nvPr/>
        </p:nvSpPr>
        <p:spPr>
          <a:xfrm>
            <a:off x="7015683" y="3127513"/>
            <a:ext cx="4872038" cy="2862322"/>
          </a:xfrm>
          <a:prstGeom prst="rect">
            <a:avLst/>
          </a:prstGeom>
        </p:spPr>
        <p:txBody>
          <a:bodyPr wrap="square">
            <a:spAutoFit/>
          </a:bodyPr>
          <a:lstStyle/>
          <a:p>
            <a:pPr algn="ctr">
              <a:buClr>
                <a:schemeClr val="accent1"/>
              </a:buClr>
            </a:pPr>
            <a:r>
              <a:rPr lang="da-DK" sz="2000" i="1" dirty="0">
                <a:solidFill>
                  <a:schemeClr val="tx2"/>
                </a:solidFill>
              </a:rPr>
              <a:t>Hvilke tanker sætter det i gang hos jer, når I får denne viden om, at borgere med psykiske lidelser har større risiko for at udvikle type 2-diabetes end andre borgere?  </a:t>
            </a:r>
          </a:p>
          <a:p>
            <a:pPr algn="ctr">
              <a:buClr>
                <a:schemeClr val="accent1"/>
              </a:buClr>
            </a:pPr>
            <a:endParaRPr lang="da-DK" sz="2000" i="1" dirty="0">
              <a:solidFill>
                <a:schemeClr val="tx2"/>
              </a:solidFill>
            </a:endParaRPr>
          </a:p>
          <a:p>
            <a:pPr algn="ctr">
              <a:buClr>
                <a:schemeClr val="accent1"/>
              </a:buClr>
            </a:pPr>
            <a:r>
              <a:rPr lang="da-DK" sz="2000" i="1" dirty="0">
                <a:solidFill>
                  <a:schemeClr val="tx2"/>
                </a:solidFill>
              </a:rPr>
              <a:t>Hvilken betydning har dette for vores arbejde med den enkelte borger i hverdagen? </a:t>
            </a:r>
          </a:p>
        </p:txBody>
      </p:sp>
      <p:sp>
        <p:nvSpPr>
          <p:cNvPr id="8" name="Content Placeholder 5">
            <a:extLst>
              <a:ext uri="{FF2B5EF4-FFF2-40B4-BE49-F238E27FC236}">
                <a16:creationId xmlns:a16="http://schemas.microsoft.com/office/drawing/2014/main" id="{52EBA8A1-9C6B-6A43-8D6A-C71C03185F37}"/>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(5 minutter)</a:t>
            </a:r>
          </a:p>
        </p:txBody>
      </p:sp>
    </p:spTree>
    <p:extLst>
      <p:ext uri="{BB962C8B-B14F-4D97-AF65-F5344CB8AC3E}">
        <p14:creationId xmlns:p14="http://schemas.microsoft.com/office/powerpoint/2010/main" val="327295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ctrTitle"/>
          </p:nvPr>
        </p:nvSpPr>
        <p:spPr/>
        <p:txBody>
          <a:bodyPr/>
          <a:lstStyle/>
          <a:p>
            <a:r>
              <a:rPr lang="da-DK" dirty="0">
                <a:latin typeface="Raleway Black"/>
              </a:rPr>
              <a:t>Symptomer på type 2-diabetes</a:t>
            </a:r>
            <a:endParaRPr lang="da-DK" dirty="0"/>
          </a:p>
        </p:txBody>
      </p:sp>
      <p:sp>
        <p:nvSpPr>
          <p:cNvPr id="3" name="Subtitle 2">
            <a:extLst>
              <a:ext uri="{FF2B5EF4-FFF2-40B4-BE49-F238E27FC236}">
                <a16:creationId xmlns:a16="http://schemas.microsoft.com/office/drawing/2014/main" id="{91377D74-2A2C-E84A-8EFD-F8275E3F64B6}"/>
              </a:ext>
            </a:extLst>
          </p:cNvPr>
          <p:cNvSpPr>
            <a:spLocks noGrp="1"/>
          </p:cNvSpPr>
          <p:nvPr>
            <p:ph type="subTitle" idx="1"/>
          </p:nvPr>
        </p:nvSpPr>
        <p:spPr>
          <a:xfrm>
            <a:off x="1524000" y="6924967"/>
            <a:ext cx="9144000" cy="1655762"/>
          </a:xfrm>
        </p:spPr>
        <p:txBody>
          <a:bodyPr/>
          <a:lstStyle/>
          <a:p>
            <a:endParaRPr lang="da-DK"/>
          </a:p>
        </p:txBody>
      </p:sp>
    </p:spTree>
    <p:extLst>
      <p:ext uri="{BB962C8B-B14F-4D97-AF65-F5344CB8AC3E}">
        <p14:creationId xmlns:p14="http://schemas.microsoft.com/office/powerpoint/2010/main" val="305630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AAEF4F-15F8-DF47-9F5C-10CFEC563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5179" y="1124399"/>
            <a:ext cx="4839012" cy="5050939"/>
          </a:xfrm>
          <a:prstGeom prst="rect">
            <a:avLst/>
          </a:prstGeom>
        </p:spPr>
      </p:pic>
      <p:sp>
        <p:nvSpPr>
          <p:cNvPr id="4" name="Content Placeholder 5">
            <a:extLst>
              <a:ext uri="{FF2B5EF4-FFF2-40B4-BE49-F238E27FC236}">
                <a16:creationId xmlns:a16="http://schemas.microsoft.com/office/drawing/2014/main" id="{0D12561A-0E2C-2445-B73E-63085E8EE28C}"/>
              </a:ext>
            </a:extLst>
          </p:cNvPr>
          <p:cNvSpPr txBox="1">
            <a:spLocks/>
          </p:cNvSpPr>
          <p:nvPr/>
        </p:nvSpPr>
        <p:spPr>
          <a:xfrm>
            <a:off x="6995179" y="-30163"/>
            <a:ext cx="4710112" cy="2692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1800" b="1" dirty="0">
                <a:latin typeface="+mn-lt"/>
              </a:rPr>
              <a:t>Snak sammen to og to (5 minutter) og opsamling i plenum (5 minutter)</a:t>
            </a:r>
          </a:p>
        </p:txBody>
      </p:sp>
      <p:sp>
        <p:nvSpPr>
          <p:cNvPr id="6" name="Title 1">
            <a:extLst>
              <a:ext uri="{FF2B5EF4-FFF2-40B4-BE49-F238E27FC236}">
                <a16:creationId xmlns:a16="http://schemas.microsoft.com/office/drawing/2014/main" id="{37294AB6-A37B-DE4C-8B6C-522F6BF2FD2E}"/>
              </a:ext>
            </a:extLst>
          </p:cNvPr>
          <p:cNvSpPr>
            <a:spLocks noGrp="1"/>
          </p:cNvSpPr>
          <p:nvPr>
            <p:ph type="title"/>
          </p:nvPr>
        </p:nvSpPr>
        <p:spPr>
          <a:xfrm>
            <a:off x="830331" y="2434741"/>
            <a:ext cx="4710112" cy="1325563"/>
          </a:xfrm>
        </p:spPr>
        <p:txBody>
          <a:bodyPr>
            <a:normAutofit fontScale="90000"/>
          </a:bodyPr>
          <a:lstStyle/>
          <a:p>
            <a:pPr algn="ctr">
              <a:spcBef>
                <a:spcPts val="1000"/>
              </a:spcBef>
            </a:pPr>
            <a:r>
              <a:rPr lang="da-DK" sz="2200" b="0" dirty="0">
                <a:latin typeface="+mn-lt"/>
              </a:rPr>
              <a:t>Gruppeøvelse 3: </a:t>
            </a:r>
            <a:br>
              <a:rPr lang="da-DK" dirty="0"/>
            </a:br>
            <a:r>
              <a:rPr lang="da-DK" dirty="0"/>
              <a:t>Kan du spotte symptomerne? </a:t>
            </a:r>
          </a:p>
        </p:txBody>
      </p:sp>
    </p:spTree>
    <p:extLst>
      <p:ext uri="{BB962C8B-B14F-4D97-AF65-F5344CB8AC3E}">
        <p14:creationId xmlns:p14="http://schemas.microsoft.com/office/powerpoint/2010/main" val="286023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7F579-29EC-47E0-B81E-5087CFF47F2C}"/>
              </a:ext>
            </a:extLst>
          </p:cNvPr>
          <p:cNvSpPr>
            <a:spLocks noGrp="1"/>
          </p:cNvSpPr>
          <p:nvPr>
            <p:ph type="title"/>
          </p:nvPr>
        </p:nvSpPr>
        <p:spPr>
          <a:xfrm>
            <a:off x="838200" y="365125"/>
            <a:ext cx="10515600" cy="2849713"/>
          </a:xfrm>
        </p:spPr>
        <p:txBody>
          <a:bodyPr>
            <a:normAutofit/>
          </a:bodyPr>
          <a:lstStyle/>
          <a:p>
            <a:r>
              <a:rPr lang="da-DK" sz="4800" dirty="0"/>
              <a:t>Hvorfor er det vigtigt at tale om dette emne?</a:t>
            </a:r>
          </a:p>
        </p:txBody>
      </p:sp>
      <p:sp>
        <p:nvSpPr>
          <p:cNvPr id="4" name="Pladsholder til indhold 3">
            <a:extLst>
              <a:ext uri="{FF2B5EF4-FFF2-40B4-BE49-F238E27FC236}">
                <a16:creationId xmlns:a16="http://schemas.microsoft.com/office/drawing/2014/main" id="{35CCF409-0A12-44E9-BFA2-3E08E79E9291}"/>
              </a:ext>
            </a:extLst>
          </p:cNvPr>
          <p:cNvSpPr>
            <a:spLocks noGrp="1"/>
          </p:cNvSpPr>
          <p:nvPr>
            <p:ph idx="1"/>
          </p:nvPr>
        </p:nvSpPr>
        <p:spPr>
          <a:xfrm>
            <a:off x="838200" y="2392136"/>
            <a:ext cx="10515600" cy="3784826"/>
          </a:xfrm>
        </p:spPr>
        <p:txBody>
          <a:bodyPr/>
          <a:lstStyle/>
          <a:p>
            <a:pPr marL="0" indent="0">
              <a:buNone/>
            </a:pPr>
            <a:endParaRPr lang="da-DK" dirty="0"/>
          </a:p>
          <a:p>
            <a:pPr marL="0" indent="0">
              <a:buNone/>
            </a:pPr>
            <a:endParaRPr lang="da-DK" dirty="0"/>
          </a:p>
          <a:p>
            <a:pPr marL="0" indent="0" algn="ctr">
              <a:buNone/>
            </a:pPr>
            <a:r>
              <a:rPr lang="da-DK" sz="6600" dirty="0"/>
              <a:t>???</a:t>
            </a:r>
          </a:p>
        </p:txBody>
      </p:sp>
    </p:spTree>
    <p:extLst>
      <p:ext uri="{BB962C8B-B14F-4D97-AF65-F5344CB8AC3E}">
        <p14:creationId xmlns:p14="http://schemas.microsoft.com/office/powerpoint/2010/main" val="106888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B2593-DCD9-4A41-9D47-E95E64057EB3}"/>
              </a:ext>
            </a:extLst>
          </p:cNvPr>
          <p:cNvSpPr>
            <a:spLocks noGrp="1"/>
          </p:cNvSpPr>
          <p:nvPr>
            <p:ph type="title"/>
          </p:nvPr>
        </p:nvSpPr>
        <p:spPr/>
        <p:txBody>
          <a:bodyPr/>
          <a:lstStyle/>
          <a:p>
            <a:pPr algn="ctr"/>
            <a:r>
              <a:rPr lang="da-DK" dirty="0"/>
              <a:t>Symptomer på type 2-diabetes</a:t>
            </a:r>
          </a:p>
        </p:txBody>
      </p:sp>
      <p:sp>
        <p:nvSpPr>
          <p:cNvPr id="3" name="Content Placeholder 2">
            <a:extLst>
              <a:ext uri="{FF2B5EF4-FFF2-40B4-BE49-F238E27FC236}">
                <a16:creationId xmlns:a16="http://schemas.microsoft.com/office/drawing/2014/main" id="{F2782D72-2A33-B04A-B62A-E11F078531BB}"/>
              </a:ext>
            </a:extLst>
          </p:cNvPr>
          <p:cNvSpPr>
            <a:spLocks noGrp="1"/>
          </p:cNvSpPr>
          <p:nvPr>
            <p:ph idx="1"/>
          </p:nvPr>
        </p:nvSpPr>
        <p:spPr>
          <a:xfrm>
            <a:off x="838200" y="1825625"/>
            <a:ext cx="10515600" cy="4351338"/>
          </a:xfrm>
        </p:spPr>
        <p:txBody>
          <a:bodyPr/>
          <a:lstStyle/>
          <a:p>
            <a:pPr marL="0" indent="0" algn="ctr">
              <a:buNone/>
            </a:pPr>
            <a:r>
              <a:rPr lang="da-DK" sz="2400" dirty="0">
                <a:latin typeface="+mn-lt"/>
              </a:rPr>
              <a:t>Der findes en række symptomer på type 2-diabetes, men følgende fem symptomer skal vi være særligt opmærksomme på. </a:t>
            </a:r>
          </a:p>
        </p:txBody>
      </p:sp>
      <p:pic>
        <p:nvPicPr>
          <p:cNvPr id="6" name="Grafik 5">
            <a:extLst>
              <a:ext uri="{FF2B5EF4-FFF2-40B4-BE49-F238E27FC236}">
                <a16:creationId xmlns:a16="http://schemas.microsoft.com/office/drawing/2014/main" id="{4683A6E2-9C62-DB4A-B25C-8CA88F671A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137694"/>
            <a:ext cx="1727200" cy="1727200"/>
          </a:xfrm>
          <a:prstGeom prst="rect">
            <a:avLst/>
          </a:prstGeom>
        </p:spPr>
      </p:pic>
      <p:pic>
        <p:nvPicPr>
          <p:cNvPr id="7" name="Grafik 6">
            <a:extLst>
              <a:ext uri="{FF2B5EF4-FFF2-40B4-BE49-F238E27FC236}">
                <a16:creationId xmlns:a16="http://schemas.microsoft.com/office/drawing/2014/main" id="{BB0B0D79-B5D8-4347-97B3-EF8E0A2F4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35300" y="3137694"/>
            <a:ext cx="1727200" cy="1727200"/>
          </a:xfrm>
          <a:prstGeom prst="rect">
            <a:avLst/>
          </a:prstGeom>
        </p:spPr>
      </p:pic>
      <p:pic>
        <p:nvPicPr>
          <p:cNvPr id="8" name="Grafik 7">
            <a:extLst>
              <a:ext uri="{FF2B5EF4-FFF2-40B4-BE49-F238E27FC236}">
                <a16:creationId xmlns:a16="http://schemas.microsoft.com/office/drawing/2014/main" id="{A5F72D5F-94A7-864A-A340-D1A6494B66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2400" y="3137694"/>
            <a:ext cx="1727200" cy="1727200"/>
          </a:xfrm>
          <a:prstGeom prst="rect">
            <a:avLst/>
          </a:prstGeom>
        </p:spPr>
      </p:pic>
      <p:pic>
        <p:nvPicPr>
          <p:cNvPr id="9" name="Grafik 8">
            <a:extLst>
              <a:ext uri="{FF2B5EF4-FFF2-40B4-BE49-F238E27FC236}">
                <a16:creationId xmlns:a16="http://schemas.microsoft.com/office/drawing/2014/main" id="{18AB88DA-3E3C-D846-8394-950083A8D3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29500" y="3137694"/>
            <a:ext cx="1727200" cy="1727200"/>
          </a:xfrm>
          <a:prstGeom prst="rect">
            <a:avLst/>
          </a:prstGeom>
        </p:spPr>
      </p:pic>
      <p:pic>
        <p:nvPicPr>
          <p:cNvPr id="10" name="Grafik 9">
            <a:extLst>
              <a:ext uri="{FF2B5EF4-FFF2-40B4-BE49-F238E27FC236}">
                <a16:creationId xmlns:a16="http://schemas.microsoft.com/office/drawing/2014/main" id="{32C25B13-E39D-D341-83B1-A96AC068ED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26600" y="3137694"/>
            <a:ext cx="1727200" cy="1727200"/>
          </a:xfrm>
          <a:prstGeom prst="rect">
            <a:avLst/>
          </a:prstGeom>
        </p:spPr>
      </p:pic>
      <p:sp>
        <p:nvSpPr>
          <p:cNvPr id="4" name="Rektangel 3">
            <a:extLst>
              <a:ext uri="{FF2B5EF4-FFF2-40B4-BE49-F238E27FC236}">
                <a16:creationId xmlns:a16="http://schemas.microsoft.com/office/drawing/2014/main" id="{A7E500B2-EF8A-AF4E-8927-D8CD65520E94}"/>
              </a:ext>
            </a:extLst>
          </p:cNvPr>
          <p:cNvSpPr/>
          <p:nvPr/>
        </p:nvSpPr>
        <p:spPr>
          <a:xfrm>
            <a:off x="838200" y="5105430"/>
            <a:ext cx="1727200" cy="830997"/>
          </a:xfrm>
          <a:prstGeom prst="rect">
            <a:avLst/>
          </a:prstGeom>
        </p:spPr>
        <p:txBody>
          <a:bodyPr wrap="square">
            <a:spAutoFit/>
          </a:bodyPr>
          <a:lstStyle/>
          <a:p>
            <a:pPr algn="ctr"/>
            <a:r>
              <a:rPr lang="da-DK" sz="1600" b="1">
                <a:solidFill>
                  <a:srgbClr val="001F34"/>
                </a:solidFill>
                <a:latin typeface="Raleway Black" panose="020B0503030101060003" pitchFamily="34" charset="77"/>
              </a:rPr>
              <a:t>Hyppig vandladning</a:t>
            </a:r>
            <a:br>
              <a:rPr lang="da-DK" sz="1600" b="1">
                <a:solidFill>
                  <a:srgbClr val="001F34"/>
                </a:solidFill>
                <a:latin typeface="Raleway Black" panose="020B0503030101060003" pitchFamily="34" charset="77"/>
              </a:rPr>
            </a:br>
            <a:r>
              <a:rPr lang="da-DK" sz="1600" b="1">
                <a:solidFill>
                  <a:srgbClr val="001F34"/>
                </a:solidFill>
                <a:latin typeface="Raleway Black" panose="020B0503030101060003" pitchFamily="34" charset="77"/>
              </a:rPr>
              <a:t>/øget tørst</a:t>
            </a:r>
            <a:endParaRPr lang="da-DK" sz="1600"/>
          </a:p>
        </p:txBody>
      </p:sp>
      <p:sp>
        <p:nvSpPr>
          <p:cNvPr id="11" name="Rektangel 10">
            <a:extLst>
              <a:ext uri="{FF2B5EF4-FFF2-40B4-BE49-F238E27FC236}">
                <a16:creationId xmlns:a16="http://schemas.microsoft.com/office/drawing/2014/main" id="{248036CE-0001-194B-9DE5-72C27085D462}"/>
              </a:ext>
            </a:extLst>
          </p:cNvPr>
          <p:cNvSpPr/>
          <p:nvPr/>
        </p:nvSpPr>
        <p:spPr>
          <a:xfrm>
            <a:off x="2950441" y="5126101"/>
            <a:ext cx="1896918" cy="584775"/>
          </a:xfrm>
          <a:prstGeom prst="rect">
            <a:avLst/>
          </a:prstGeom>
        </p:spPr>
        <p:txBody>
          <a:bodyPr wrap="square">
            <a:spAutoFit/>
          </a:bodyPr>
          <a:lstStyle/>
          <a:p>
            <a:pPr algn="ctr"/>
            <a:r>
              <a:rPr lang="da-DK" sz="1600" b="1">
                <a:solidFill>
                  <a:srgbClr val="001F34"/>
                </a:solidFill>
                <a:latin typeface="Raleway Black" panose="020B0503030101060003" pitchFamily="34" charset="77"/>
              </a:rPr>
              <a:t>Syns- eller føleforstyrrelser</a:t>
            </a:r>
            <a:endParaRPr lang="da-DK" sz="1600"/>
          </a:p>
        </p:txBody>
      </p:sp>
      <p:sp>
        <p:nvSpPr>
          <p:cNvPr id="12" name="Rektangel 11">
            <a:extLst>
              <a:ext uri="{FF2B5EF4-FFF2-40B4-BE49-F238E27FC236}">
                <a16:creationId xmlns:a16="http://schemas.microsoft.com/office/drawing/2014/main" id="{87BF9319-F67E-6F48-8FA1-A1AC74BE95A3}"/>
              </a:ext>
            </a:extLst>
          </p:cNvPr>
          <p:cNvSpPr/>
          <p:nvPr/>
        </p:nvSpPr>
        <p:spPr>
          <a:xfrm>
            <a:off x="5232400" y="5105429"/>
            <a:ext cx="1727200" cy="830997"/>
          </a:xfrm>
          <a:prstGeom prst="rect">
            <a:avLst/>
          </a:prstGeom>
        </p:spPr>
        <p:txBody>
          <a:bodyPr wrap="square">
            <a:spAutoFit/>
          </a:bodyPr>
          <a:lstStyle/>
          <a:p>
            <a:pPr algn="ctr"/>
            <a:r>
              <a:rPr lang="da-DK" sz="1600" b="1">
                <a:solidFill>
                  <a:srgbClr val="001F34"/>
                </a:solidFill>
                <a:latin typeface="Raleway Black" panose="020B0503030101060003" pitchFamily="34" charset="77"/>
              </a:rPr>
              <a:t>Infektioner i hud og slimhinder</a:t>
            </a:r>
            <a:endParaRPr lang="da-DK" sz="1600"/>
          </a:p>
        </p:txBody>
      </p:sp>
      <p:sp>
        <p:nvSpPr>
          <p:cNvPr id="13" name="Rektangel 12">
            <a:extLst>
              <a:ext uri="{FF2B5EF4-FFF2-40B4-BE49-F238E27FC236}">
                <a16:creationId xmlns:a16="http://schemas.microsoft.com/office/drawing/2014/main" id="{5F7E255C-2D36-3A44-8F87-51D84C6A5AE8}"/>
              </a:ext>
            </a:extLst>
          </p:cNvPr>
          <p:cNvSpPr/>
          <p:nvPr/>
        </p:nvSpPr>
        <p:spPr>
          <a:xfrm>
            <a:off x="7429500" y="5105429"/>
            <a:ext cx="1727200" cy="584775"/>
          </a:xfrm>
          <a:prstGeom prst="rect">
            <a:avLst/>
          </a:prstGeom>
        </p:spPr>
        <p:txBody>
          <a:bodyPr wrap="square">
            <a:spAutoFit/>
          </a:bodyPr>
          <a:lstStyle/>
          <a:p>
            <a:pPr algn="ctr"/>
            <a:r>
              <a:rPr lang="da-DK" sz="1600" b="1">
                <a:solidFill>
                  <a:srgbClr val="001F34"/>
                </a:solidFill>
                <a:latin typeface="Raleway Black" panose="020B0503030101060003" pitchFamily="34" charset="77"/>
              </a:rPr>
              <a:t>Vanskelig heling af sår</a:t>
            </a:r>
            <a:endParaRPr lang="da-DK" sz="1600"/>
          </a:p>
        </p:txBody>
      </p:sp>
      <p:sp>
        <p:nvSpPr>
          <p:cNvPr id="14" name="Rektangel 13">
            <a:extLst>
              <a:ext uri="{FF2B5EF4-FFF2-40B4-BE49-F238E27FC236}">
                <a16:creationId xmlns:a16="http://schemas.microsoft.com/office/drawing/2014/main" id="{6C1F8E97-BC1A-AE41-84F8-45CE0D93C73B}"/>
              </a:ext>
            </a:extLst>
          </p:cNvPr>
          <p:cNvSpPr/>
          <p:nvPr/>
        </p:nvSpPr>
        <p:spPr>
          <a:xfrm>
            <a:off x="9626600" y="5126101"/>
            <a:ext cx="1727200" cy="584775"/>
          </a:xfrm>
          <a:prstGeom prst="rect">
            <a:avLst/>
          </a:prstGeom>
        </p:spPr>
        <p:txBody>
          <a:bodyPr wrap="square">
            <a:spAutoFit/>
          </a:bodyPr>
          <a:lstStyle/>
          <a:p>
            <a:pPr algn="ctr"/>
            <a:r>
              <a:rPr lang="da-DK" sz="1600" b="1">
                <a:solidFill>
                  <a:srgbClr val="001F34"/>
                </a:solidFill>
                <a:latin typeface="Raleway Black" panose="020B0503030101060003" pitchFamily="34" charset="77"/>
              </a:rPr>
              <a:t>Urinvejs-infektioner</a:t>
            </a:r>
            <a:endParaRPr lang="da-DK" sz="1600"/>
          </a:p>
        </p:txBody>
      </p:sp>
    </p:spTree>
    <p:extLst>
      <p:ext uri="{BB962C8B-B14F-4D97-AF65-F5344CB8AC3E}">
        <p14:creationId xmlns:p14="http://schemas.microsoft.com/office/powerpoint/2010/main" val="301224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2025" y="1562893"/>
            <a:ext cx="3732213" cy="3732213"/>
          </a:xfrm>
          <a:prstGeom prst="rect">
            <a:avLst/>
          </a:prstGeom>
        </p:spPr>
      </p:pic>
      <p:sp>
        <p:nvSpPr>
          <p:cNvPr id="8" name="Content Placeholder 2">
            <a:extLst>
              <a:ext uri="{FF2B5EF4-FFF2-40B4-BE49-F238E27FC236}">
                <a16:creationId xmlns:a16="http://schemas.microsoft.com/office/drawing/2014/main" id="{BDCF8427-17D3-464F-B337-29408756B3E0}"/>
              </a:ext>
            </a:extLst>
          </p:cNvPr>
          <p:cNvSpPr txBox="1">
            <a:spLocks/>
          </p:cNvSpPr>
          <p:nvPr/>
        </p:nvSpPr>
        <p:spPr>
          <a:xfrm>
            <a:off x="838200" y="0"/>
            <a:ext cx="4710112" cy="68580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000" b="1" dirty="0">
                <a:solidFill>
                  <a:srgbClr val="001F34"/>
                </a:solidFill>
                <a:latin typeface="Raleway Black" panose="020B0503030101060003" pitchFamily="34" charset="77"/>
                <a:ea typeface="+mj-ea"/>
                <a:cs typeface="+mj-cs"/>
              </a:rPr>
              <a:t>Hyppig vandladning</a:t>
            </a:r>
            <a:br>
              <a:rPr lang="da-DK" sz="3000" b="1" dirty="0">
                <a:solidFill>
                  <a:srgbClr val="001F34"/>
                </a:solidFill>
                <a:latin typeface="Raleway Black" panose="020B0503030101060003" pitchFamily="34" charset="77"/>
                <a:ea typeface="+mj-ea"/>
                <a:cs typeface="+mj-cs"/>
              </a:rPr>
            </a:br>
            <a:r>
              <a:rPr lang="da-DK" sz="3000" b="1" dirty="0">
                <a:solidFill>
                  <a:srgbClr val="001F34"/>
                </a:solidFill>
                <a:latin typeface="Raleway Black" panose="020B0503030101060003" pitchFamily="34" charset="77"/>
                <a:ea typeface="+mj-ea"/>
                <a:cs typeface="+mj-cs"/>
              </a:rPr>
              <a:t>/øget tørst</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Et for højt blodsukker betyder, at mere sukker skal udskilles i urinen. Da sukker binder væske, vil det give mere hyppig vandladning, dehydrering og øget tørst.</a:t>
            </a:r>
          </a:p>
        </p:txBody>
      </p:sp>
    </p:spTree>
    <p:extLst>
      <p:ext uri="{BB962C8B-B14F-4D97-AF65-F5344CB8AC3E}">
        <p14:creationId xmlns:p14="http://schemas.microsoft.com/office/powerpoint/2010/main" val="306448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00" y="1562893"/>
            <a:ext cx="3732213" cy="3732213"/>
          </a:xfrm>
          <a:prstGeom prst="rect">
            <a:avLst/>
          </a:prstGeom>
        </p:spPr>
      </p:pic>
      <p:sp>
        <p:nvSpPr>
          <p:cNvPr id="5" name="Content Placeholder 2">
            <a:extLst>
              <a:ext uri="{FF2B5EF4-FFF2-40B4-BE49-F238E27FC236}">
                <a16:creationId xmlns:a16="http://schemas.microsoft.com/office/drawing/2014/main" id="{D2A86A5C-7BA5-FB4D-B9C0-545901F20AE0}"/>
              </a:ext>
            </a:extLst>
          </p:cNvPr>
          <p:cNvSpPr txBox="1">
            <a:spLocks/>
          </p:cNvSpPr>
          <p:nvPr/>
        </p:nvSpPr>
        <p:spPr>
          <a:xfrm>
            <a:off x="6782233" y="0"/>
            <a:ext cx="4710112" cy="68580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000" b="1" dirty="0">
                <a:solidFill>
                  <a:srgbClr val="001F34"/>
                </a:solidFill>
                <a:latin typeface="Raleway Black" panose="020B0503030101060003" pitchFamily="34" charset="77"/>
                <a:ea typeface="+mj-ea"/>
                <a:cs typeface="+mj-cs"/>
              </a:rPr>
              <a:t>Syns- eller føleforstyrrelser</a:t>
            </a:r>
            <a:endParaRPr lang="da-DK" sz="3000" dirty="0"/>
          </a:p>
          <a:p>
            <a:pPr marL="0" indent="0">
              <a:buNone/>
            </a:pPr>
            <a:endParaRPr lang="da-DK" sz="2400" dirty="0"/>
          </a:p>
          <a:p>
            <a:pPr marL="0" indent="0">
              <a:buNone/>
            </a:pPr>
            <a:r>
              <a:rPr lang="da-DK" sz="2000" dirty="0">
                <a:latin typeface="+mn-lt"/>
              </a:rPr>
              <a:t>Borgere med diabetes kan opleve syns- eller føleforstyrrelser. Det kan både skyldes en umiddelbar reaktion på det lave eller meget høje blodsukker. Syns- eller føleforstyrrelser kan også være udtryk for komplikationer ved diabetes, og borgeren bør uanset hvad tilses af en læge.</a:t>
            </a:r>
          </a:p>
        </p:txBody>
      </p:sp>
    </p:spTree>
    <p:extLst>
      <p:ext uri="{BB962C8B-B14F-4D97-AF65-F5344CB8AC3E}">
        <p14:creationId xmlns:p14="http://schemas.microsoft.com/office/powerpoint/2010/main" val="279999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2025" y="1562893"/>
            <a:ext cx="3732213" cy="3732213"/>
          </a:xfrm>
          <a:prstGeom prst="rect">
            <a:avLst/>
          </a:prstGeom>
        </p:spPr>
      </p:pic>
      <p:sp>
        <p:nvSpPr>
          <p:cNvPr id="10" name="Content Placeholder 2">
            <a:extLst>
              <a:ext uri="{FF2B5EF4-FFF2-40B4-BE49-F238E27FC236}">
                <a16:creationId xmlns:a16="http://schemas.microsoft.com/office/drawing/2014/main" id="{06E77042-75CD-C145-89B0-D740851E0C94}"/>
              </a:ext>
            </a:extLst>
          </p:cNvPr>
          <p:cNvSpPr>
            <a:spLocks noGrp="1"/>
          </p:cNvSpPr>
          <p:nvPr>
            <p:ph idx="10"/>
          </p:nvPr>
        </p:nvSpPr>
        <p:spPr>
          <a:xfrm>
            <a:off x="699654" y="0"/>
            <a:ext cx="4710112" cy="6858000"/>
          </a:xfrm>
        </p:spPr>
        <p:txBody>
          <a:bodyPr anchor="ctr">
            <a:normAutofit/>
          </a:bodyPr>
          <a:lstStyle/>
          <a:p>
            <a:pPr marL="0" indent="0">
              <a:buNone/>
            </a:pPr>
            <a:r>
              <a:rPr lang="da-DK" sz="3000" b="1" dirty="0">
                <a:solidFill>
                  <a:srgbClr val="001F34"/>
                </a:solidFill>
                <a:latin typeface="Raleway Black" panose="020B0503030101060003" pitchFamily="34" charset="77"/>
              </a:rPr>
              <a:t>Infektioner i hud og slimhinder</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Det høje sukkerniveau stimulerer væksten af bakterier, som kan føre til infektioner.</a:t>
            </a:r>
          </a:p>
        </p:txBody>
      </p:sp>
    </p:spTree>
    <p:extLst>
      <p:ext uri="{BB962C8B-B14F-4D97-AF65-F5344CB8AC3E}">
        <p14:creationId xmlns:p14="http://schemas.microsoft.com/office/powerpoint/2010/main" val="187338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400" y="1562893"/>
            <a:ext cx="3732213" cy="3732213"/>
          </a:xfrm>
          <a:prstGeom prst="rect">
            <a:avLst/>
          </a:prstGeom>
        </p:spPr>
      </p:pic>
      <p:sp>
        <p:nvSpPr>
          <p:cNvPr id="8" name="Content Placeholder 2">
            <a:extLst>
              <a:ext uri="{FF2B5EF4-FFF2-40B4-BE49-F238E27FC236}">
                <a16:creationId xmlns:a16="http://schemas.microsoft.com/office/drawing/2014/main" id="{BEC55651-1D85-6C43-A8A5-6A33B52C6311}"/>
              </a:ext>
            </a:extLst>
          </p:cNvPr>
          <p:cNvSpPr txBox="1">
            <a:spLocks/>
          </p:cNvSpPr>
          <p:nvPr/>
        </p:nvSpPr>
        <p:spPr>
          <a:xfrm>
            <a:off x="6782233" y="0"/>
            <a:ext cx="4710112" cy="68580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3000" b="1" dirty="0">
                <a:solidFill>
                  <a:srgbClr val="001F34"/>
                </a:solidFill>
                <a:latin typeface="Raleway Black" panose="020B0503030101060003" pitchFamily="34" charset="77"/>
                <a:ea typeface="+mj-ea"/>
                <a:cs typeface="+mj-cs"/>
              </a:rPr>
              <a:t>Vanskelig heling af sår</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Et for højt blodsukker kan med tiden skade nervesystemet og blodomløbet samt hæmme evnen til sårheling.</a:t>
            </a:r>
          </a:p>
        </p:txBody>
      </p:sp>
    </p:spTree>
    <p:extLst>
      <p:ext uri="{BB962C8B-B14F-4D97-AF65-F5344CB8AC3E}">
        <p14:creationId xmlns:p14="http://schemas.microsoft.com/office/powerpoint/2010/main" val="415338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90AEC-CB4A-8D49-BF4E-739C4D282022}"/>
              </a:ext>
            </a:extLst>
          </p:cNvPr>
          <p:cNvSpPr>
            <a:spLocks noGrp="1"/>
          </p:cNvSpPr>
          <p:nvPr>
            <p:ph idx="10"/>
          </p:nvPr>
        </p:nvSpPr>
        <p:spPr>
          <a:xfrm>
            <a:off x="719283" y="-1"/>
            <a:ext cx="4710112" cy="6858000"/>
          </a:xfrm>
        </p:spPr>
        <p:txBody>
          <a:bodyPr anchor="ctr">
            <a:normAutofit/>
          </a:bodyPr>
          <a:lstStyle/>
          <a:p>
            <a:pPr marL="0" indent="0">
              <a:buNone/>
            </a:pPr>
            <a:r>
              <a:rPr lang="da-DK" sz="3000" b="1" dirty="0">
                <a:solidFill>
                  <a:srgbClr val="001F34"/>
                </a:solidFill>
                <a:latin typeface="Raleway Black" panose="020B0503030101060003" pitchFamily="34" charset="77"/>
                <a:ea typeface="+mj-ea"/>
                <a:cs typeface="+mj-cs"/>
              </a:rPr>
              <a:t>Urinvejsinfektioner</a:t>
            </a:r>
            <a:endParaRPr lang="da-DK" sz="3000" dirty="0"/>
          </a:p>
          <a:p>
            <a:pPr marL="0" indent="0">
              <a:buNone/>
            </a:pPr>
            <a:endParaRPr lang="da-DK" sz="2400" dirty="0"/>
          </a:p>
          <a:p>
            <a:pPr marL="0" indent="0">
              <a:buNone/>
            </a:pPr>
            <a:r>
              <a:rPr lang="da-DK" sz="2000" dirty="0">
                <a:latin typeface="+mn-lt"/>
              </a:rPr>
              <a:t>Hvis sukkeret i blodet ikke optages korrekt i cellerne, vil sukkerniveauet i blodet stige. Et for højt blodsukker betyder, at mere sukker skal udskilles i urinen. Det høje sukkerniveau i urinen kan stimulere vækst af bakterier og derved føre til infektioner i urinvejene.</a:t>
            </a:r>
          </a:p>
        </p:txBody>
      </p:sp>
      <p:pic>
        <p:nvPicPr>
          <p:cNvPr id="7" name="Grafik 6">
            <a:extLst>
              <a:ext uri="{FF2B5EF4-FFF2-40B4-BE49-F238E27FC236}">
                <a16:creationId xmlns:a16="http://schemas.microsoft.com/office/drawing/2014/main" id="{7714EAA6-986C-3041-9AF6-2C8D3988C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2025" y="1562893"/>
            <a:ext cx="3732213" cy="3732213"/>
          </a:xfrm>
          <a:prstGeom prst="rect">
            <a:avLst/>
          </a:prstGeom>
        </p:spPr>
      </p:pic>
    </p:spTree>
    <p:extLst>
      <p:ext uri="{BB962C8B-B14F-4D97-AF65-F5344CB8AC3E}">
        <p14:creationId xmlns:p14="http://schemas.microsoft.com/office/powerpoint/2010/main" val="104749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35DC72-9E2E-48B9-87C7-2F0FD7D0FE7F}"/>
              </a:ext>
            </a:extLst>
          </p:cNvPr>
          <p:cNvSpPr>
            <a:spLocks noGrp="1"/>
          </p:cNvSpPr>
          <p:nvPr>
            <p:ph type="title"/>
          </p:nvPr>
        </p:nvSpPr>
        <p:spPr/>
        <p:txBody>
          <a:bodyPr/>
          <a:lstStyle/>
          <a:p>
            <a:pPr algn="ctr"/>
            <a:r>
              <a:rPr lang="da-DK" dirty="0"/>
              <a:t>Andre symptomer på højt blodsukker</a:t>
            </a:r>
          </a:p>
        </p:txBody>
      </p:sp>
      <p:sp>
        <p:nvSpPr>
          <p:cNvPr id="2" name="Pladsholder til indhold 1">
            <a:extLst>
              <a:ext uri="{FF2B5EF4-FFF2-40B4-BE49-F238E27FC236}">
                <a16:creationId xmlns:a16="http://schemas.microsoft.com/office/drawing/2014/main" id="{C060D4BD-9FA7-416D-A48B-FC08C364F945}"/>
              </a:ext>
            </a:extLst>
          </p:cNvPr>
          <p:cNvSpPr>
            <a:spLocks noGrp="1"/>
          </p:cNvSpPr>
          <p:nvPr>
            <p:ph idx="1"/>
          </p:nvPr>
        </p:nvSpPr>
        <p:spPr/>
        <p:txBody>
          <a:bodyPr>
            <a:normAutofit fontScale="77500" lnSpcReduction="20000"/>
          </a:bodyPr>
          <a:lstStyle/>
          <a:p>
            <a:endParaRPr lang="da-DK" b="1" dirty="0"/>
          </a:p>
          <a:p>
            <a:r>
              <a:rPr lang="da-DK" b="1" dirty="0">
                <a:latin typeface="Raleway Black" pitchFamily="2" charset="0"/>
              </a:rPr>
              <a:t>Ændret adfærd</a:t>
            </a:r>
          </a:p>
          <a:p>
            <a:pPr marL="0" indent="0">
              <a:buNone/>
            </a:pPr>
            <a:r>
              <a:rPr lang="da-DK" sz="2000" dirty="0">
                <a:latin typeface="Raleway Medium" pitchFamily="2" charset="0"/>
              </a:rPr>
              <a:t>Især ældre og psykisk sårbare ændrer adfærd, bliver evt. forvirrede. Mentale og kognitive udfordringer forværres.</a:t>
            </a:r>
          </a:p>
          <a:p>
            <a:pPr marL="0" indent="0">
              <a:buNone/>
            </a:pPr>
            <a:endParaRPr lang="da-DK" sz="2000" b="1" dirty="0">
              <a:latin typeface="+mn-lt"/>
            </a:endParaRPr>
          </a:p>
          <a:p>
            <a:r>
              <a:rPr lang="da-DK" b="1" dirty="0">
                <a:latin typeface="Raleway Black" pitchFamily="2" charset="0"/>
              </a:rPr>
              <a:t>Mundtørhed</a:t>
            </a:r>
          </a:p>
          <a:p>
            <a:pPr marL="0" indent="0">
              <a:buNone/>
            </a:pPr>
            <a:r>
              <a:rPr lang="da-DK" sz="1900" dirty="0">
                <a:latin typeface="Raleway Medium" pitchFamily="2" charset="0"/>
              </a:rPr>
              <a:t>Pga. de hyppige vandladninger</a:t>
            </a:r>
          </a:p>
          <a:p>
            <a:pPr marL="0" indent="0">
              <a:buNone/>
            </a:pPr>
            <a:endParaRPr lang="da-DK" b="1" dirty="0">
              <a:latin typeface="Raleway Medium" pitchFamily="2" charset="0"/>
            </a:endParaRPr>
          </a:p>
          <a:p>
            <a:pPr marL="0" indent="0">
              <a:buNone/>
            </a:pPr>
            <a:endParaRPr lang="da-DK" b="1" dirty="0"/>
          </a:p>
          <a:p>
            <a:r>
              <a:rPr lang="da-DK" sz="3000" b="1" dirty="0">
                <a:latin typeface="Raleway Black" pitchFamily="2" charset="0"/>
              </a:rPr>
              <a:t>Træthed</a:t>
            </a:r>
          </a:p>
          <a:p>
            <a:endParaRPr lang="da-DK" sz="3000" b="1" dirty="0">
              <a:latin typeface="Raleway Black" pitchFamily="2" charset="0"/>
            </a:endParaRPr>
          </a:p>
          <a:p>
            <a:endParaRPr lang="da-DK" sz="3000" b="1" dirty="0">
              <a:latin typeface="Raleway Black" pitchFamily="2" charset="0"/>
            </a:endParaRPr>
          </a:p>
          <a:p>
            <a:r>
              <a:rPr lang="da-DK" sz="3000" b="1" dirty="0">
                <a:latin typeface="Raleway Black" pitchFamily="2" charset="0"/>
              </a:rPr>
              <a:t>Vægttab ( mest type 1. diabetes)</a:t>
            </a:r>
          </a:p>
          <a:p>
            <a:endParaRPr lang="da-DK" b="1" dirty="0"/>
          </a:p>
          <a:p>
            <a:endParaRPr lang="da-DK" b="1" dirty="0"/>
          </a:p>
          <a:p>
            <a:endParaRPr lang="da-DK" b="1" dirty="0"/>
          </a:p>
          <a:p>
            <a:endParaRPr lang="da-DK" b="1" dirty="0"/>
          </a:p>
        </p:txBody>
      </p:sp>
    </p:spTree>
    <p:extLst>
      <p:ext uri="{BB962C8B-B14F-4D97-AF65-F5344CB8AC3E}">
        <p14:creationId xmlns:p14="http://schemas.microsoft.com/office/powerpoint/2010/main" val="150046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0" y="2464731"/>
            <a:ext cx="6096000" cy="1325563"/>
          </a:xfrm>
        </p:spPr>
        <p:txBody>
          <a:bodyPr>
            <a:normAutofit fontScale="90000"/>
          </a:bodyPr>
          <a:lstStyle/>
          <a:p>
            <a:pPr algn="ctr">
              <a:spcBef>
                <a:spcPts val="1000"/>
              </a:spcBef>
            </a:pPr>
            <a:br>
              <a:rPr lang="da-DK" dirty="0"/>
            </a:br>
            <a:r>
              <a:rPr lang="da-DK" dirty="0"/>
              <a:t>REFLEKSION OVER SYMPTOMERNE</a:t>
            </a:r>
          </a:p>
        </p:txBody>
      </p:sp>
      <p:sp>
        <p:nvSpPr>
          <p:cNvPr id="4" name="Rektangel 3">
            <a:extLst>
              <a:ext uri="{FF2B5EF4-FFF2-40B4-BE49-F238E27FC236}">
                <a16:creationId xmlns:a16="http://schemas.microsoft.com/office/drawing/2014/main" id="{2A108D0F-5B2B-C24B-91C4-43C8810B44F5}"/>
              </a:ext>
            </a:extLst>
          </p:cNvPr>
          <p:cNvSpPr/>
          <p:nvPr/>
        </p:nvSpPr>
        <p:spPr>
          <a:xfrm>
            <a:off x="6877259" y="3429000"/>
            <a:ext cx="4872038" cy="2223686"/>
          </a:xfrm>
          <a:prstGeom prst="rect">
            <a:avLst/>
          </a:prstGeom>
        </p:spPr>
        <p:txBody>
          <a:bodyPr wrap="square">
            <a:spAutoFit/>
          </a:bodyPr>
          <a:lstStyle/>
          <a:p>
            <a:pPr algn="ctr">
              <a:lnSpc>
                <a:spcPct val="90000"/>
              </a:lnSpc>
              <a:spcBef>
                <a:spcPts val="500"/>
              </a:spcBef>
            </a:pPr>
            <a:r>
              <a:rPr lang="da-DK" sz="2000" i="1" dirty="0">
                <a:solidFill>
                  <a:schemeClr val="tx2"/>
                </a:solidFill>
              </a:rPr>
              <a:t>Hvilke tanker har I, nu hvor vi har gennemgået symptomerne? </a:t>
            </a:r>
          </a:p>
          <a:p>
            <a:pPr algn="ctr">
              <a:lnSpc>
                <a:spcPct val="90000"/>
              </a:lnSpc>
              <a:spcBef>
                <a:spcPts val="500"/>
              </a:spcBef>
            </a:pPr>
            <a:endParaRPr lang="da-DK" sz="2000" i="1" dirty="0">
              <a:solidFill>
                <a:schemeClr val="tx2"/>
              </a:solidFill>
            </a:endParaRPr>
          </a:p>
          <a:p>
            <a:pPr algn="ctr">
              <a:lnSpc>
                <a:spcPct val="90000"/>
              </a:lnSpc>
              <a:spcBef>
                <a:spcPts val="500"/>
              </a:spcBef>
            </a:pPr>
            <a:r>
              <a:rPr lang="da-DK" sz="2000" i="1" dirty="0">
                <a:solidFill>
                  <a:schemeClr val="tx2"/>
                </a:solidFill>
              </a:rPr>
              <a:t>Hvad kan vi gøre fremadrettet for at have ekstra opmærksomhed på symptomer på type 2-diabetes blandt vores borgere? </a:t>
            </a:r>
          </a:p>
          <a:p>
            <a:pPr algn="ctr">
              <a:lnSpc>
                <a:spcPct val="90000"/>
              </a:lnSpc>
              <a:spcBef>
                <a:spcPts val="500"/>
              </a:spcBef>
            </a:pPr>
            <a:r>
              <a:rPr lang="da-DK" sz="2000" i="1" dirty="0">
                <a:solidFill>
                  <a:schemeClr val="tx2"/>
                </a:solidFill>
              </a:rPr>
              <a:t> </a:t>
            </a:r>
          </a:p>
        </p:txBody>
      </p:sp>
      <p:sp>
        <p:nvSpPr>
          <p:cNvPr id="5" name="Content Placeholder 5">
            <a:extLst>
              <a:ext uri="{FF2B5EF4-FFF2-40B4-BE49-F238E27FC236}">
                <a16:creationId xmlns:a16="http://schemas.microsoft.com/office/drawing/2014/main" id="{84B84BD9-E054-FD4E-BD51-32C84866BE64}"/>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(5-10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(10 minutter)</a:t>
            </a:r>
          </a:p>
        </p:txBody>
      </p:sp>
    </p:spTree>
    <p:extLst>
      <p:ext uri="{BB962C8B-B14F-4D97-AF65-F5344CB8AC3E}">
        <p14:creationId xmlns:p14="http://schemas.microsoft.com/office/powerpoint/2010/main" val="134818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BFAE6-DEBE-4097-8036-83C94BDA7761}"/>
              </a:ext>
            </a:extLst>
          </p:cNvPr>
          <p:cNvSpPr>
            <a:spLocks noGrp="1"/>
          </p:cNvSpPr>
          <p:nvPr>
            <p:ph type="title"/>
          </p:nvPr>
        </p:nvSpPr>
        <p:spPr>
          <a:xfrm>
            <a:off x="333376" y="2766218"/>
            <a:ext cx="5467349" cy="1325563"/>
          </a:xfrm>
        </p:spPr>
        <p:txBody>
          <a:bodyPr>
            <a:noAutofit/>
          </a:bodyPr>
          <a:lstStyle/>
          <a:p>
            <a:r>
              <a:rPr lang="da-DK" dirty="0"/>
              <a:t>Vi skal blive bedre til at spotte type 2-diabetes. </a:t>
            </a:r>
            <a:br>
              <a:rPr lang="da-DK" dirty="0"/>
            </a:br>
            <a:br>
              <a:rPr lang="da-DK" dirty="0"/>
            </a:br>
            <a:r>
              <a:rPr lang="da-DK" dirty="0"/>
              <a:t>Men hvorfor? </a:t>
            </a:r>
          </a:p>
        </p:txBody>
      </p:sp>
      <p:sp>
        <p:nvSpPr>
          <p:cNvPr id="3" name="Pladsholder til indhold 2">
            <a:extLst>
              <a:ext uri="{FF2B5EF4-FFF2-40B4-BE49-F238E27FC236}">
                <a16:creationId xmlns:a16="http://schemas.microsoft.com/office/drawing/2014/main" id="{430B5F74-653F-41F3-9BE8-425E18AB8510}"/>
              </a:ext>
            </a:extLst>
          </p:cNvPr>
          <p:cNvSpPr>
            <a:spLocks noGrp="1"/>
          </p:cNvSpPr>
          <p:nvPr>
            <p:ph idx="1"/>
          </p:nvPr>
        </p:nvSpPr>
        <p:spPr>
          <a:xfrm>
            <a:off x="6886576" y="0"/>
            <a:ext cx="4600574" cy="6858000"/>
          </a:xfrm>
        </p:spPr>
        <p:txBody>
          <a:bodyPr vert="horz" lIns="91440" tIns="45720" rIns="91440" bIns="45720" rtlCol="0" anchor="ctr">
            <a:noAutofit/>
          </a:bodyPr>
          <a:lstStyle/>
          <a:p>
            <a:pPr>
              <a:buClr>
                <a:schemeClr val="accent1"/>
              </a:buClr>
            </a:pPr>
            <a:r>
              <a:rPr lang="da-DK" sz="2000" dirty="0">
                <a:latin typeface="+mn-lt"/>
              </a:rPr>
              <a:t>Ved at være opmærksomme på</a:t>
            </a:r>
            <a:r>
              <a:rPr lang="da-DK" sz="2000" dirty="0"/>
              <a:t> </a:t>
            </a:r>
            <a:r>
              <a:rPr lang="da-DK" sz="2000" b="1" dirty="0">
                <a:latin typeface="Raleway Black" panose="020B0503030101060003" pitchFamily="34" charset="77"/>
              </a:rPr>
              <a:t>symptomer</a:t>
            </a:r>
            <a:r>
              <a:rPr lang="da-DK" sz="2000" dirty="0"/>
              <a:t> </a:t>
            </a:r>
            <a:r>
              <a:rPr lang="da-DK" sz="2000" dirty="0">
                <a:latin typeface="+mn-lt"/>
              </a:rPr>
              <a:t>på type 2-diabetes kan vi bidrage til, at sygdommen opdages så tidligt som muligt. </a:t>
            </a:r>
          </a:p>
          <a:p>
            <a:pPr>
              <a:buClr>
                <a:schemeClr val="accent1"/>
              </a:buClr>
            </a:pPr>
            <a:r>
              <a:rPr lang="da-DK" sz="2000" dirty="0">
                <a:latin typeface="Raleway Black" pitchFamily="2" charset="0"/>
              </a:rPr>
              <a:t>Det mindsker risikoen for komplikationer og for tidlig død. </a:t>
            </a:r>
          </a:p>
          <a:p>
            <a:pPr>
              <a:buClr>
                <a:schemeClr val="accent1"/>
              </a:buClr>
            </a:pPr>
            <a:r>
              <a:rPr lang="da-DK" sz="2000" dirty="0">
                <a:latin typeface="+mn-lt"/>
              </a:rPr>
              <a:t>Samtidig kan den rette behandling give de fleste borgere mulighed for at leve </a:t>
            </a:r>
            <a:r>
              <a:rPr lang="da-DK" sz="2000" b="1" dirty="0">
                <a:latin typeface="Raleway Black" panose="020B0503030101060003" pitchFamily="34" charset="77"/>
              </a:rPr>
              <a:t>et godt liv </a:t>
            </a:r>
            <a:r>
              <a:rPr lang="da-DK" sz="2000" dirty="0">
                <a:latin typeface="+mn-lt"/>
              </a:rPr>
              <a:t>med sygdommen.</a:t>
            </a:r>
          </a:p>
        </p:txBody>
      </p:sp>
    </p:spTree>
    <p:extLst>
      <p:ext uri="{BB962C8B-B14F-4D97-AF65-F5344CB8AC3E}">
        <p14:creationId xmlns:p14="http://schemas.microsoft.com/office/powerpoint/2010/main" val="296245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ctrTitle"/>
          </p:nvPr>
        </p:nvSpPr>
        <p:spPr/>
        <p:txBody>
          <a:bodyPr>
            <a:normAutofit fontScale="90000"/>
          </a:bodyPr>
          <a:lstStyle/>
          <a:p>
            <a:r>
              <a:rPr lang="da-DK" dirty="0">
                <a:latin typeface="Raleway Black"/>
              </a:rPr>
              <a:t>Risikofaktorer for udvikling af type 2-diabetes</a:t>
            </a:r>
            <a:endParaRPr lang="da-DK" dirty="0"/>
          </a:p>
        </p:txBody>
      </p:sp>
      <p:sp>
        <p:nvSpPr>
          <p:cNvPr id="3" name="Subtitle 2">
            <a:extLst>
              <a:ext uri="{FF2B5EF4-FFF2-40B4-BE49-F238E27FC236}">
                <a16:creationId xmlns:a16="http://schemas.microsoft.com/office/drawing/2014/main" id="{91377D74-2A2C-E84A-8EFD-F8275E3F64B6}"/>
              </a:ext>
            </a:extLst>
          </p:cNvPr>
          <p:cNvSpPr>
            <a:spLocks noGrp="1"/>
          </p:cNvSpPr>
          <p:nvPr>
            <p:ph type="subTitle" idx="1"/>
          </p:nvPr>
        </p:nvSpPr>
        <p:spPr>
          <a:xfrm>
            <a:off x="1524000" y="7460973"/>
            <a:ext cx="9144000" cy="1039839"/>
          </a:xfrm>
        </p:spPr>
        <p:txBody>
          <a:bodyPr/>
          <a:lstStyle/>
          <a:p>
            <a:endParaRPr lang="da-DK"/>
          </a:p>
        </p:txBody>
      </p:sp>
    </p:spTree>
    <p:extLst>
      <p:ext uri="{BB962C8B-B14F-4D97-AF65-F5344CB8AC3E}">
        <p14:creationId xmlns:p14="http://schemas.microsoft.com/office/powerpoint/2010/main" val="421304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31C8-2F3F-9041-ACEC-51EC8603F58B}"/>
              </a:ext>
            </a:extLst>
          </p:cNvPr>
          <p:cNvSpPr>
            <a:spLocks noGrp="1"/>
          </p:cNvSpPr>
          <p:nvPr>
            <p:ph type="title"/>
          </p:nvPr>
        </p:nvSpPr>
        <p:spPr/>
        <p:txBody>
          <a:bodyPr/>
          <a:lstStyle/>
          <a:p>
            <a:r>
              <a:rPr lang="da-DK" dirty="0"/>
              <a:t>Fakta om type 2-diabetes</a:t>
            </a:r>
          </a:p>
        </p:txBody>
      </p:sp>
      <p:sp>
        <p:nvSpPr>
          <p:cNvPr id="4" name="Rektangel 3">
            <a:extLst>
              <a:ext uri="{FF2B5EF4-FFF2-40B4-BE49-F238E27FC236}">
                <a16:creationId xmlns:a16="http://schemas.microsoft.com/office/drawing/2014/main" id="{CABF698E-D03F-C64A-9069-0A3ECADEC770}"/>
              </a:ext>
            </a:extLst>
          </p:cNvPr>
          <p:cNvSpPr/>
          <p:nvPr/>
        </p:nvSpPr>
        <p:spPr>
          <a:xfrm>
            <a:off x="817421" y="2376494"/>
            <a:ext cx="4710112" cy="1467068"/>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da-DK" dirty="0">
                <a:solidFill>
                  <a:srgbClr val="001F34"/>
                </a:solidFill>
              </a:rPr>
              <a:t>Ca. </a:t>
            </a:r>
            <a:r>
              <a:rPr lang="da-DK" dirty="0">
                <a:solidFill>
                  <a:srgbClr val="001F34"/>
                </a:solidFill>
                <a:latin typeface="Raleway Black" panose="020B0503030101060003" pitchFamily="34" charset="77"/>
              </a:rPr>
              <a:t>252.000</a:t>
            </a:r>
            <a:r>
              <a:rPr lang="da-DK" dirty="0">
                <a:solidFill>
                  <a:srgbClr val="001F34"/>
                </a:solidFill>
              </a:rPr>
              <a:t> danskere lever i dag med diagnosen type 2-diabetes. Type 2-diabetes udgør således ca. 80 % af alle diabetestilfælde i Danmark</a:t>
            </a:r>
          </a:p>
          <a:p>
            <a:pPr marL="285750" lvl="0" indent="-285750">
              <a:lnSpc>
                <a:spcPct val="90000"/>
              </a:lnSpc>
              <a:spcBef>
                <a:spcPts val="1000"/>
              </a:spcBef>
              <a:buFont typeface="Arial" panose="020B0604020202020204" pitchFamily="34" charset="0"/>
              <a:buChar char="•"/>
            </a:pPr>
            <a:r>
              <a:rPr lang="da-DK" dirty="0">
                <a:solidFill>
                  <a:srgbClr val="001F34"/>
                </a:solidFill>
              </a:rPr>
              <a:t>Ca. </a:t>
            </a:r>
            <a:r>
              <a:rPr lang="da-DK" dirty="0">
                <a:solidFill>
                  <a:srgbClr val="001F34"/>
                </a:solidFill>
                <a:latin typeface="Raleway Black" pitchFamily="2" charset="0"/>
              </a:rPr>
              <a:t>360.000</a:t>
            </a:r>
            <a:r>
              <a:rPr lang="da-DK" dirty="0">
                <a:solidFill>
                  <a:srgbClr val="001F34"/>
                </a:solidFill>
              </a:rPr>
              <a:t> danskere har </a:t>
            </a:r>
            <a:r>
              <a:rPr lang="da-DK" b="1" dirty="0">
                <a:solidFill>
                  <a:srgbClr val="001F34"/>
                </a:solidFill>
              </a:rPr>
              <a:t>prædiabetes.</a:t>
            </a:r>
          </a:p>
        </p:txBody>
      </p:sp>
      <p:sp>
        <p:nvSpPr>
          <p:cNvPr id="7" name="Rektangel 6">
            <a:extLst>
              <a:ext uri="{FF2B5EF4-FFF2-40B4-BE49-F238E27FC236}">
                <a16:creationId xmlns:a16="http://schemas.microsoft.com/office/drawing/2014/main" id="{1EA8A1FA-DBEF-B245-9835-6991E455BCBC}"/>
              </a:ext>
            </a:extLst>
          </p:cNvPr>
          <p:cNvSpPr/>
          <p:nvPr/>
        </p:nvSpPr>
        <p:spPr>
          <a:xfrm>
            <a:off x="838200" y="3925613"/>
            <a:ext cx="4710112" cy="590931"/>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da-DK" dirty="0">
                <a:solidFill>
                  <a:srgbClr val="001F34"/>
                </a:solidFill>
              </a:rPr>
              <a:t>Ca. </a:t>
            </a:r>
            <a:r>
              <a:rPr lang="da-DK" dirty="0">
                <a:solidFill>
                  <a:srgbClr val="001F34"/>
                </a:solidFill>
                <a:latin typeface="Raleway Black" pitchFamily="2" charset="0"/>
              </a:rPr>
              <a:t>15.000 </a:t>
            </a:r>
            <a:r>
              <a:rPr lang="da-DK" dirty="0">
                <a:solidFill>
                  <a:srgbClr val="001F34"/>
                </a:solidFill>
              </a:rPr>
              <a:t>danskere diagnosticeres med type 2-diabetes hvert år</a:t>
            </a:r>
          </a:p>
        </p:txBody>
      </p:sp>
      <p:sp>
        <p:nvSpPr>
          <p:cNvPr id="8" name="Rektangel 7">
            <a:extLst>
              <a:ext uri="{FF2B5EF4-FFF2-40B4-BE49-F238E27FC236}">
                <a16:creationId xmlns:a16="http://schemas.microsoft.com/office/drawing/2014/main" id="{CE419A12-CF1E-0342-928F-7C5904B88CDF}"/>
              </a:ext>
            </a:extLst>
          </p:cNvPr>
          <p:cNvSpPr/>
          <p:nvPr/>
        </p:nvSpPr>
        <p:spPr>
          <a:xfrm>
            <a:off x="6418120" y="3744024"/>
            <a:ext cx="5234853" cy="954107"/>
          </a:xfrm>
          <a:prstGeom prst="rect">
            <a:avLst/>
          </a:prstGeom>
        </p:spPr>
        <p:txBody>
          <a:bodyPr wrap="square">
            <a:spAutoFit/>
          </a:bodyPr>
          <a:lstStyle/>
          <a:p>
            <a:pPr marL="285750" indent="-285750">
              <a:buFont typeface="Arial" panose="020B0604020202020204" pitchFamily="34" charset="0"/>
              <a:buChar char="•"/>
            </a:pPr>
            <a:r>
              <a:rPr lang="da-DK" b="1" dirty="0">
                <a:solidFill>
                  <a:srgbClr val="001F34"/>
                </a:solidFill>
              </a:rPr>
              <a:t>Borgere med psykiske lidelser eller andre sårbare borgergrupper har højere risiko for type 2-diabetes end andre borgergrupper</a:t>
            </a:r>
            <a:r>
              <a:rPr lang="da-DK" dirty="0">
                <a:solidFill>
                  <a:srgbClr val="001F34"/>
                </a:solidFill>
              </a:rPr>
              <a:t>.</a:t>
            </a:r>
            <a:endParaRPr lang="da-DK" sz="1600" dirty="0"/>
          </a:p>
        </p:txBody>
      </p:sp>
      <p:sp>
        <p:nvSpPr>
          <p:cNvPr id="6" name="Rectangle 5">
            <a:extLst>
              <a:ext uri="{FF2B5EF4-FFF2-40B4-BE49-F238E27FC236}">
                <a16:creationId xmlns:a16="http://schemas.microsoft.com/office/drawing/2014/main" id="{4D55039F-6216-AF43-BF40-61CFEF21EF8C}"/>
              </a:ext>
            </a:extLst>
          </p:cNvPr>
          <p:cNvSpPr/>
          <p:nvPr/>
        </p:nvSpPr>
        <p:spPr>
          <a:xfrm>
            <a:off x="6418120" y="2389629"/>
            <a:ext cx="5148263" cy="840230"/>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da-DK" dirty="0">
                <a:solidFill>
                  <a:srgbClr val="001F34"/>
                </a:solidFill>
                <a:latin typeface="Arial" panose="020B0604020202020204" pitchFamily="34" charset="0"/>
                <a:cs typeface="Arial" panose="020B0604020202020204" pitchFamily="34" charset="0"/>
              </a:rPr>
              <a:t>Statistikker viser, at risikoen for type 2-diabetes er højere blandt borgere, som kommer fra fx Pakistan, Tyrkiet og Somalia</a:t>
            </a:r>
          </a:p>
        </p:txBody>
      </p:sp>
      <p:sp>
        <p:nvSpPr>
          <p:cNvPr id="10" name="TextBox 9">
            <a:extLst>
              <a:ext uri="{FF2B5EF4-FFF2-40B4-BE49-F238E27FC236}">
                <a16:creationId xmlns:a16="http://schemas.microsoft.com/office/drawing/2014/main" id="{46DFCC1A-36F3-BA49-A21A-06E3ADEB56A1}"/>
              </a:ext>
            </a:extLst>
          </p:cNvPr>
          <p:cNvSpPr txBox="1"/>
          <p:nvPr/>
        </p:nvSpPr>
        <p:spPr>
          <a:xfrm>
            <a:off x="104596" y="6350169"/>
            <a:ext cx="5804453" cy="507831"/>
          </a:xfrm>
          <a:prstGeom prst="rect">
            <a:avLst/>
          </a:prstGeom>
          <a:noFill/>
        </p:spPr>
        <p:txBody>
          <a:bodyPr wrap="square" rtlCol="0">
            <a:spAutoFit/>
          </a:bodyPr>
          <a:lstStyle/>
          <a:p>
            <a:r>
              <a:rPr lang="da-DK" sz="900" dirty="0"/>
              <a:t>Kilder: RUKS 2018 (2017 tal) Register for udvalgte kroniske sygdomme, Sundhedsdatastyrelsen og Sundhedsstyrelsen 2017. Anbefalinger for tværsektorielle forløb for mennesker med type 2-diabetes</a:t>
            </a:r>
          </a:p>
          <a:p>
            <a:endParaRPr lang="da-DK" sz="900" dirty="0"/>
          </a:p>
        </p:txBody>
      </p:sp>
    </p:spTree>
    <p:extLst>
      <p:ext uri="{BB962C8B-B14F-4D97-AF65-F5344CB8AC3E}">
        <p14:creationId xmlns:p14="http://schemas.microsoft.com/office/powerpoint/2010/main" val="2986624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626D80-5DB4-1045-9403-60C4598F9189}"/>
              </a:ext>
            </a:extLst>
          </p:cNvPr>
          <p:cNvSpPr>
            <a:spLocks noGrp="1"/>
          </p:cNvSpPr>
          <p:nvPr>
            <p:ph type="title"/>
          </p:nvPr>
        </p:nvSpPr>
        <p:spPr/>
        <p:txBody>
          <a:bodyPr/>
          <a:lstStyle/>
          <a:p>
            <a:r>
              <a:rPr lang="da-DK">
                <a:solidFill>
                  <a:srgbClr val="001F34"/>
                </a:solidFill>
              </a:rPr>
              <a:t>Risikofaktorer for udvikling af type 2-diabetes</a:t>
            </a:r>
          </a:p>
        </p:txBody>
      </p:sp>
      <p:sp>
        <p:nvSpPr>
          <p:cNvPr id="3" name="Content Placeholder 2">
            <a:extLst>
              <a:ext uri="{FF2B5EF4-FFF2-40B4-BE49-F238E27FC236}">
                <a16:creationId xmlns:a16="http://schemas.microsoft.com/office/drawing/2014/main" id="{F2782D72-2A33-B04A-B62A-E11F078531BB}"/>
              </a:ext>
            </a:extLst>
          </p:cNvPr>
          <p:cNvSpPr>
            <a:spLocks noGrp="1"/>
          </p:cNvSpPr>
          <p:nvPr>
            <p:ph idx="1"/>
          </p:nvPr>
        </p:nvSpPr>
        <p:spPr/>
        <p:txBody>
          <a:bodyPr>
            <a:normAutofit/>
          </a:bodyPr>
          <a:lstStyle/>
          <a:p>
            <a:pPr marL="0" indent="0" algn="ctr">
              <a:buNone/>
            </a:pPr>
            <a:r>
              <a:rPr lang="da-DK" sz="2000" dirty="0">
                <a:latin typeface="+mn-lt"/>
              </a:rPr>
              <a:t>Der findes forskellige risikofaktorer, som øger risikoen for at udvikle type 2-diabetes. Nogle kan der handles på, så sygdommen forebygges. </a:t>
            </a:r>
          </a:p>
          <a:p>
            <a:pPr marL="0" indent="0" algn="ctr">
              <a:buNone/>
            </a:pPr>
            <a:endParaRPr lang="da-DK" sz="2400" dirty="0">
              <a:latin typeface="+mn-lt"/>
            </a:endParaRPr>
          </a:p>
          <a:p>
            <a:pPr marL="0" indent="0" algn="ctr">
              <a:buNone/>
            </a:pPr>
            <a:r>
              <a:rPr lang="da-DK" sz="2000" dirty="0">
                <a:latin typeface="+mn-lt"/>
              </a:rPr>
              <a:t>Ved også at være opmærksomme på risikofaktorerne, kan vi bidrage til, at udvikling af type 2-diabetes så vidt muligt undgås. </a:t>
            </a:r>
          </a:p>
        </p:txBody>
      </p:sp>
      <p:pic>
        <p:nvPicPr>
          <p:cNvPr id="4" name="Grafik 3">
            <a:extLst>
              <a:ext uri="{FF2B5EF4-FFF2-40B4-BE49-F238E27FC236}">
                <a16:creationId xmlns:a16="http://schemas.microsoft.com/office/drawing/2014/main" id="{D82FCF08-305D-0F4C-AEAE-5389AF76C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199" y="4001294"/>
            <a:ext cx="1216800" cy="1216800"/>
          </a:xfrm>
          <a:prstGeom prst="rect">
            <a:avLst/>
          </a:prstGeom>
        </p:spPr>
      </p:pic>
      <p:pic>
        <p:nvPicPr>
          <p:cNvPr id="6" name="Grafik 5">
            <a:extLst>
              <a:ext uri="{FF2B5EF4-FFF2-40B4-BE49-F238E27FC236}">
                <a16:creationId xmlns:a16="http://schemas.microsoft.com/office/drawing/2014/main" id="{749FA3EB-5329-5843-988A-178EC4EAA2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37000" y="4001294"/>
            <a:ext cx="1216800" cy="1216800"/>
          </a:xfrm>
          <a:prstGeom prst="rect">
            <a:avLst/>
          </a:prstGeom>
        </p:spPr>
      </p:pic>
      <p:pic>
        <p:nvPicPr>
          <p:cNvPr id="8" name="Grafik 7">
            <a:extLst>
              <a:ext uri="{FF2B5EF4-FFF2-40B4-BE49-F238E27FC236}">
                <a16:creationId xmlns:a16="http://schemas.microsoft.com/office/drawing/2014/main" id="{BA489088-C718-8E45-A6EF-9F6FBA876C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7199" y="4001294"/>
            <a:ext cx="1216800" cy="1216800"/>
          </a:xfrm>
          <a:prstGeom prst="rect">
            <a:avLst/>
          </a:prstGeom>
        </p:spPr>
      </p:pic>
      <p:pic>
        <p:nvPicPr>
          <p:cNvPr id="9" name="Grafik 8">
            <a:extLst>
              <a:ext uri="{FF2B5EF4-FFF2-40B4-BE49-F238E27FC236}">
                <a16:creationId xmlns:a16="http://schemas.microsoft.com/office/drawing/2014/main" id="{B235078D-4CB7-EB4C-80BB-2F2D3E4F14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7399" y="4001294"/>
            <a:ext cx="1216800" cy="1216800"/>
          </a:xfrm>
          <a:prstGeom prst="rect">
            <a:avLst/>
          </a:prstGeom>
        </p:spPr>
      </p:pic>
      <p:pic>
        <p:nvPicPr>
          <p:cNvPr id="10" name="Grafik 9">
            <a:extLst>
              <a:ext uri="{FF2B5EF4-FFF2-40B4-BE49-F238E27FC236}">
                <a16:creationId xmlns:a16="http://schemas.microsoft.com/office/drawing/2014/main" id="{775F836E-C10E-E148-B4A6-60E778F39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87599" y="4001294"/>
            <a:ext cx="1216800" cy="1216800"/>
          </a:xfrm>
          <a:prstGeom prst="rect">
            <a:avLst/>
          </a:prstGeom>
        </p:spPr>
      </p:pic>
      <p:pic>
        <p:nvPicPr>
          <p:cNvPr id="11" name="Grafik 10">
            <a:extLst>
              <a:ext uri="{FF2B5EF4-FFF2-40B4-BE49-F238E27FC236}">
                <a16:creationId xmlns:a16="http://schemas.microsoft.com/office/drawing/2014/main" id="{435A8528-669C-8C41-B39B-3F075FA552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37799" y="4001294"/>
            <a:ext cx="1216800" cy="1216800"/>
          </a:xfrm>
          <a:prstGeom prst="rect">
            <a:avLst/>
          </a:prstGeom>
        </p:spPr>
      </p:pic>
      <p:pic>
        <p:nvPicPr>
          <p:cNvPr id="12" name="Grafik 11">
            <a:extLst>
              <a:ext uri="{FF2B5EF4-FFF2-40B4-BE49-F238E27FC236}">
                <a16:creationId xmlns:a16="http://schemas.microsoft.com/office/drawing/2014/main" id="{71B180EB-E0FF-D742-8973-87CDFB9CDD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87999" y="4001294"/>
            <a:ext cx="1216800" cy="1216800"/>
          </a:xfrm>
          <a:prstGeom prst="rect">
            <a:avLst/>
          </a:prstGeom>
        </p:spPr>
      </p:pic>
      <p:sp>
        <p:nvSpPr>
          <p:cNvPr id="13" name="Rektangel 12">
            <a:extLst>
              <a:ext uri="{FF2B5EF4-FFF2-40B4-BE49-F238E27FC236}">
                <a16:creationId xmlns:a16="http://schemas.microsoft.com/office/drawing/2014/main" id="{6FF16C50-492F-9845-9CE2-F8BC468D0A7C}"/>
              </a:ext>
            </a:extLst>
          </p:cNvPr>
          <p:cNvSpPr/>
          <p:nvPr/>
        </p:nvSpPr>
        <p:spPr>
          <a:xfrm>
            <a:off x="838199" y="5345966"/>
            <a:ext cx="1216800" cy="276999"/>
          </a:xfrm>
          <a:prstGeom prst="rect">
            <a:avLst/>
          </a:prstGeom>
        </p:spPr>
        <p:txBody>
          <a:bodyPr wrap="square">
            <a:spAutoFit/>
          </a:bodyPr>
          <a:lstStyle/>
          <a:p>
            <a:pPr algn="ctr"/>
            <a:r>
              <a:rPr lang="da-DK" sz="1200" b="1">
                <a:solidFill>
                  <a:srgbClr val="001F34"/>
                </a:solidFill>
                <a:latin typeface="Raleway Black" panose="020B0503030101060003" pitchFamily="34" charset="77"/>
              </a:rPr>
              <a:t>Høj alder</a:t>
            </a:r>
            <a:endParaRPr lang="da-DK" sz="1200"/>
          </a:p>
        </p:txBody>
      </p:sp>
      <p:sp>
        <p:nvSpPr>
          <p:cNvPr id="14" name="Rektangel 13">
            <a:extLst>
              <a:ext uri="{FF2B5EF4-FFF2-40B4-BE49-F238E27FC236}">
                <a16:creationId xmlns:a16="http://schemas.microsoft.com/office/drawing/2014/main" id="{C5AD69AA-7ED5-A644-A642-D79CB339F551}"/>
              </a:ext>
            </a:extLst>
          </p:cNvPr>
          <p:cNvSpPr/>
          <p:nvPr/>
        </p:nvSpPr>
        <p:spPr>
          <a:xfrm>
            <a:off x="2387999" y="5345966"/>
            <a:ext cx="1216800" cy="830997"/>
          </a:xfrm>
          <a:prstGeom prst="rect">
            <a:avLst/>
          </a:prstGeom>
        </p:spPr>
        <p:txBody>
          <a:bodyPr wrap="square">
            <a:spAutoFit/>
          </a:bodyPr>
          <a:lstStyle/>
          <a:p>
            <a:pPr algn="ctr"/>
            <a:r>
              <a:rPr lang="da-DK" sz="1200" b="1">
                <a:solidFill>
                  <a:srgbClr val="001F34"/>
                </a:solidFill>
                <a:latin typeface="Raleway Black" panose="020B0503030101060003" pitchFamily="34" charset="77"/>
              </a:rPr>
              <a:t>Diabetes i familien eller under graviditet</a:t>
            </a:r>
            <a:endParaRPr lang="da-DK" sz="1200"/>
          </a:p>
        </p:txBody>
      </p:sp>
      <p:sp>
        <p:nvSpPr>
          <p:cNvPr id="15" name="Rektangel 14">
            <a:extLst>
              <a:ext uri="{FF2B5EF4-FFF2-40B4-BE49-F238E27FC236}">
                <a16:creationId xmlns:a16="http://schemas.microsoft.com/office/drawing/2014/main" id="{D71A0C3A-1C0B-1E4E-A4FC-56E543B34459}"/>
              </a:ext>
            </a:extLst>
          </p:cNvPr>
          <p:cNvSpPr/>
          <p:nvPr/>
        </p:nvSpPr>
        <p:spPr>
          <a:xfrm>
            <a:off x="3937799" y="5345966"/>
            <a:ext cx="1216800" cy="276999"/>
          </a:xfrm>
          <a:prstGeom prst="rect">
            <a:avLst/>
          </a:prstGeom>
        </p:spPr>
        <p:txBody>
          <a:bodyPr wrap="square">
            <a:spAutoFit/>
          </a:bodyPr>
          <a:lstStyle/>
          <a:p>
            <a:pPr algn="ctr"/>
            <a:r>
              <a:rPr lang="da-DK" sz="1200" b="1">
                <a:solidFill>
                  <a:srgbClr val="001F34"/>
                </a:solidFill>
                <a:latin typeface="Raleway Black" panose="020B0503030101060003" pitchFamily="34" charset="77"/>
              </a:rPr>
              <a:t>Overvægt</a:t>
            </a:r>
            <a:endParaRPr lang="da-DK" sz="1200"/>
          </a:p>
        </p:txBody>
      </p:sp>
      <p:sp>
        <p:nvSpPr>
          <p:cNvPr id="16" name="Rektangel 15">
            <a:extLst>
              <a:ext uri="{FF2B5EF4-FFF2-40B4-BE49-F238E27FC236}">
                <a16:creationId xmlns:a16="http://schemas.microsoft.com/office/drawing/2014/main" id="{E70FCC0B-52A8-5742-8443-987B4AD17B88}"/>
              </a:ext>
            </a:extLst>
          </p:cNvPr>
          <p:cNvSpPr/>
          <p:nvPr/>
        </p:nvSpPr>
        <p:spPr>
          <a:xfrm>
            <a:off x="5487599" y="5345966"/>
            <a:ext cx="1216800" cy="969496"/>
          </a:xfrm>
          <a:prstGeom prst="rect">
            <a:avLst/>
          </a:prstGeom>
        </p:spPr>
        <p:txBody>
          <a:bodyPr wrap="square">
            <a:spAutoFit/>
          </a:bodyPr>
          <a:lstStyle/>
          <a:p>
            <a:pPr algn="ctr"/>
            <a:r>
              <a:rPr lang="da-DK" sz="1200" b="1" dirty="0">
                <a:solidFill>
                  <a:srgbClr val="001F34"/>
                </a:solidFill>
                <a:latin typeface="Raleway Black" panose="020B0503030101060003" pitchFamily="34" charset="77"/>
              </a:rPr>
              <a:t>Etnicitet</a:t>
            </a:r>
          </a:p>
          <a:p>
            <a:pPr algn="ctr"/>
            <a:r>
              <a:rPr lang="da-DK" sz="900" b="1" dirty="0">
                <a:solidFill>
                  <a:srgbClr val="001F34"/>
                </a:solidFill>
                <a:latin typeface="Raleway Black" panose="020B0503030101060003" pitchFamily="34" charset="77"/>
              </a:rPr>
              <a:t>(Øget risiko blandt borgere med tyrkisk, pakistansk eller somalisk baggrund) </a:t>
            </a:r>
            <a:endParaRPr lang="da-DK" sz="1200" dirty="0"/>
          </a:p>
        </p:txBody>
      </p:sp>
      <p:sp>
        <p:nvSpPr>
          <p:cNvPr id="17" name="Rektangel 16">
            <a:extLst>
              <a:ext uri="{FF2B5EF4-FFF2-40B4-BE49-F238E27FC236}">
                <a16:creationId xmlns:a16="http://schemas.microsoft.com/office/drawing/2014/main" id="{34FFB72D-104A-4543-B070-AA5C4DADC254}"/>
              </a:ext>
            </a:extLst>
          </p:cNvPr>
          <p:cNvSpPr/>
          <p:nvPr/>
        </p:nvSpPr>
        <p:spPr>
          <a:xfrm>
            <a:off x="7037399" y="5345966"/>
            <a:ext cx="1216800" cy="461665"/>
          </a:xfrm>
          <a:prstGeom prst="rect">
            <a:avLst/>
          </a:prstGeom>
        </p:spPr>
        <p:txBody>
          <a:bodyPr wrap="square">
            <a:spAutoFit/>
          </a:bodyPr>
          <a:lstStyle/>
          <a:p>
            <a:pPr algn="ctr"/>
            <a:r>
              <a:rPr lang="da-DK" sz="1200" b="1">
                <a:solidFill>
                  <a:srgbClr val="001F34"/>
                </a:solidFill>
                <a:latin typeface="Raleway Black" panose="020B0503030101060003" pitchFamily="34" charset="77"/>
              </a:rPr>
              <a:t>Lav fysisk aktivitet</a:t>
            </a:r>
            <a:endParaRPr lang="da-DK" sz="1200"/>
          </a:p>
        </p:txBody>
      </p:sp>
      <p:sp>
        <p:nvSpPr>
          <p:cNvPr id="18" name="Rektangel 17">
            <a:extLst>
              <a:ext uri="{FF2B5EF4-FFF2-40B4-BE49-F238E27FC236}">
                <a16:creationId xmlns:a16="http://schemas.microsoft.com/office/drawing/2014/main" id="{52A4F3C7-61AD-874B-950D-12673C581437}"/>
              </a:ext>
            </a:extLst>
          </p:cNvPr>
          <p:cNvSpPr/>
          <p:nvPr/>
        </p:nvSpPr>
        <p:spPr>
          <a:xfrm>
            <a:off x="8587199" y="5345966"/>
            <a:ext cx="1216800" cy="276999"/>
          </a:xfrm>
          <a:prstGeom prst="rect">
            <a:avLst/>
          </a:prstGeom>
        </p:spPr>
        <p:txBody>
          <a:bodyPr wrap="square">
            <a:spAutoFit/>
          </a:bodyPr>
          <a:lstStyle/>
          <a:p>
            <a:pPr algn="ctr"/>
            <a:r>
              <a:rPr lang="da-DK" sz="1200" b="1">
                <a:solidFill>
                  <a:srgbClr val="001F34"/>
                </a:solidFill>
                <a:latin typeface="Raleway Black" panose="020B0503030101060003" pitchFamily="34" charset="77"/>
              </a:rPr>
              <a:t>Rygning</a:t>
            </a:r>
            <a:endParaRPr lang="da-DK" sz="1200"/>
          </a:p>
        </p:txBody>
      </p:sp>
      <p:sp>
        <p:nvSpPr>
          <p:cNvPr id="19" name="Rektangel 18">
            <a:extLst>
              <a:ext uri="{FF2B5EF4-FFF2-40B4-BE49-F238E27FC236}">
                <a16:creationId xmlns:a16="http://schemas.microsoft.com/office/drawing/2014/main" id="{F8983CF0-E7AC-7746-A8BA-86CD787789B9}"/>
              </a:ext>
            </a:extLst>
          </p:cNvPr>
          <p:cNvSpPr/>
          <p:nvPr/>
        </p:nvSpPr>
        <p:spPr>
          <a:xfrm>
            <a:off x="9999506" y="5353031"/>
            <a:ext cx="1546336" cy="646331"/>
          </a:xfrm>
          <a:prstGeom prst="rect">
            <a:avLst/>
          </a:prstGeom>
        </p:spPr>
        <p:txBody>
          <a:bodyPr wrap="square">
            <a:spAutoFit/>
          </a:bodyPr>
          <a:lstStyle/>
          <a:p>
            <a:pPr algn="ctr"/>
            <a:r>
              <a:rPr lang="da-DK" sz="1200" b="1" dirty="0">
                <a:solidFill>
                  <a:srgbClr val="001F34"/>
                </a:solidFill>
                <a:latin typeface="Raleway Black" panose="020B0503030101060003" pitchFamily="34" charset="77"/>
              </a:rPr>
              <a:t>Behandling med psykofarmaka eller binyrebarkhormon</a:t>
            </a:r>
            <a:endParaRPr lang="da-DK" sz="1200" dirty="0"/>
          </a:p>
        </p:txBody>
      </p:sp>
    </p:spTree>
    <p:extLst>
      <p:ext uri="{BB962C8B-B14F-4D97-AF65-F5344CB8AC3E}">
        <p14:creationId xmlns:p14="http://schemas.microsoft.com/office/powerpoint/2010/main" val="13451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A2DC9-1995-4CDB-80ED-6AFEE0F20157}"/>
              </a:ext>
            </a:extLst>
          </p:cNvPr>
          <p:cNvSpPr>
            <a:spLocks noGrp="1"/>
          </p:cNvSpPr>
          <p:nvPr>
            <p:ph type="title"/>
          </p:nvPr>
        </p:nvSpPr>
        <p:spPr/>
        <p:txBody>
          <a:bodyPr/>
          <a:lstStyle/>
          <a:p>
            <a:pPr algn="ctr"/>
            <a:r>
              <a:rPr lang="da-DK" dirty="0"/>
              <a:t>Flere risikofaktorer</a:t>
            </a:r>
          </a:p>
        </p:txBody>
      </p:sp>
      <p:sp>
        <p:nvSpPr>
          <p:cNvPr id="3" name="Pladsholder til indhold 2">
            <a:extLst>
              <a:ext uri="{FF2B5EF4-FFF2-40B4-BE49-F238E27FC236}">
                <a16:creationId xmlns:a16="http://schemas.microsoft.com/office/drawing/2014/main" id="{5FCCC75D-071B-4AAD-A32F-1195DF215A20}"/>
              </a:ext>
            </a:extLst>
          </p:cNvPr>
          <p:cNvSpPr>
            <a:spLocks noGrp="1"/>
          </p:cNvSpPr>
          <p:nvPr>
            <p:ph idx="1"/>
          </p:nvPr>
        </p:nvSpPr>
        <p:spPr/>
        <p:txBody>
          <a:bodyPr/>
          <a:lstStyle/>
          <a:p>
            <a:r>
              <a:rPr lang="da-DK" dirty="0">
                <a:latin typeface="Raleway Medium" pitchFamily="2" charset="0"/>
              </a:rPr>
              <a:t>Forhøjet blodtryk</a:t>
            </a:r>
          </a:p>
          <a:p>
            <a:r>
              <a:rPr lang="da-DK" dirty="0">
                <a:latin typeface="Raleway Medium" pitchFamily="2" charset="0"/>
              </a:rPr>
              <a:t>Forhøjet kolesterol</a:t>
            </a:r>
          </a:p>
          <a:p>
            <a:pPr marL="0" indent="0">
              <a:buNone/>
            </a:pPr>
            <a:endParaRPr lang="da-DK" dirty="0">
              <a:latin typeface="Raleway Medium" pitchFamily="2" charset="0"/>
            </a:endParaRPr>
          </a:p>
          <a:p>
            <a:r>
              <a:rPr lang="da-DK" dirty="0">
                <a:latin typeface="Raleway Medium" pitchFamily="2" charset="0"/>
              </a:rPr>
              <a:t>Hjerte-kar sygdom</a:t>
            </a:r>
          </a:p>
          <a:p>
            <a:r>
              <a:rPr lang="da-DK" dirty="0" err="1">
                <a:latin typeface="Raleway Medium" pitchFamily="2" charset="0"/>
              </a:rPr>
              <a:t>Søvnapnoe</a:t>
            </a:r>
            <a:r>
              <a:rPr lang="da-DK" dirty="0">
                <a:latin typeface="Raleway Medium" pitchFamily="2" charset="0"/>
              </a:rPr>
              <a:t> </a:t>
            </a:r>
          </a:p>
        </p:txBody>
      </p:sp>
    </p:spTree>
    <p:extLst>
      <p:ext uri="{BB962C8B-B14F-4D97-AF65-F5344CB8AC3E}">
        <p14:creationId xmlns:p14="http://schemas.microsoft.com/office/powerpoint/2010/main" val="3235483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C2257-DBC2-48F6-BFDD-769FA3819F71}"/>
              </a:ext>
            </a:extLst>
          </p:cNvPr>
          <p:cNvSpPr>
            <a:spLocks noGrp="1"/>
          </p:cNvSpPr>
          <p:nvPr>
            <p:ph type="title"/>
          </p:nvPr>
        </p:nvSpPr>
        <p:spPr/>
        <p:txBody>
          <a:bodyPr/>
          <a:lstStyle/>
          <a:p>
            <a:r>
              <a:rPr lang="da-DK" dirty="0"/>
              <a:t>Når vi får denne viden om risikofaktorer…</a:t>
            </a:r>
          </a:p>
        </p:txBody>
      </p:sp>
      <p:sp>
        <p:nvSpPr>
          <p:cNvPr id="3" name="Pladsholder til indhold 2">
            <a:extLst>
              <a:ext uri="{FF2B5EF4-FFF2-40B4-BE49-F238E27FC236}">
                <a16:creationId xmlns:a16="http://schemas.microsoft.com/office/drawing/2014/main" id="{34DD211F-548D-402D-BD3C-DF22663F616A}"/>
              </a:ext>
            </a:extLst>
          </p:cNvPr>
          <p:cNvSpPr>
            <a:spLocks noGrp="1"/>
          </p:cNvSpPr>
          <p:nvPr>
            <p:ph idx="1"/>
          </p:nvPr>
        </p:nvSpPr>
        <p:spPr/>
        <p:txBody>
          <a:bodyPr/>
          <a:lstStyle/>
          <a:p>
            <a:endParaRPr lang="da-DK" dirty="0">
              <a:latin typeface="+mn-lt"/>
            </a:endParaRPr>
          </a:p>
          <a:p>
            <a:r>
              <a:rPr lang="da-DK" dirty="0">
                <a:latin typeface="Raleway Medium" pitchFamily="2" charset="0"/>
              </a:rPr>
              <a:t>Er nogle af vore borgere i risiko?</a:t>
            </a:r>
          </a:p>
          <a:p>
            <a:endParaRPr lang="da-DK" dirty="0">
              <a:latin typeface="Raleway Medium" pitchFamily="2" charset="0"/>
            </a:endParaRPr>
          </a:p>
          <a:p>
            <a:endParaRPr lang="da-DK" dirty="0">
              <a:latin typeface="Raleway Medium" pitchFamily="2" charset="0"/>
            </a:endParaRPr>
          </a:p>
          <a:p>
            <a:r>
              <a:rPr lang="da-DK" dirty="0">
                <a:latin typeface="Raleway Medium" pitchFamily="2" charset="0"/>
              </a:rPr>
              <a:t>Hvad gør vi hos os </a:t>
            </a:r>
            <a:r>
              <a:rPr lang="da-DK" dirty="0" err="1">
                <a:latin typeface="Raleway Medium" pitchFamily="2" charset="0"/>
              </a:rPr>
              <a:t>ift</a:t>
            </a:r>
            <a:r>
              <a:rPr lang="da-DK" dirty="0">
                <a:latin typeface="Raleway Medium" pitchFamily="2" charset="0"/>
              </a:rPr>
              <a:t> tidlig opsporing?</a:t>
            </a:r>
          </a:p>
          <a:p>
            <a:endParaRPr lang="da-DK" dirty="0">
              <a:latin typeface="Raleway Medium" pitchFamily="2" charset="0"/>
            </a:endParaRPr>
          </a:p>
          <a:p>
            <a:pPr marL="0" indent="0">
              <a:buNone/>
            </a:pPr>
            <a:endParaRPr lang="da-DK" dirty="0">
              <a:latin typeface="Raleway Medium" pitchFamily="2" charset="0"/>
            </a:endParaRPr>
          </a:p>
          <a:p>
            <a:r>
              <a:rPr lang="da-DK" dirty="0">
                <a:latin typeface="Raleway Medium" pitchFamily="2" charset="0"/>
              </a:rPr>
              <a:t>Hvordan kan vi blive bedre?</a:t>
            </a:r>
          </a:p>
        </p:txBody>
      </p:sp>
    </p:spTree>
    <p:extLst>
      <p:ext uri="{BB962C8B-B14F-4D97-AF65-F5344CB8AC3E}">
        <p14:creationId xmlns:p14="http://schemas.microsoft.com/office/powerpoint/2010/main" val="2642298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4BCCB-05CC-4CBF-AB1B-D9358A8A2183}"/>
              </a:ext>
            </a:extLst>
          </p:cNvPr>
          <p:cNvSpPr>
            <a:spLocks noGrp="1"/>
          </p:cNvSpPr>
          <p:nvPr>
            <p:ph type="title"/>
          </p:nvPr>
        </p:nvSpPr>
        <p:spPr/>
        <p:txBody>
          <a:bodyPr/>
          <a:lstStyle/>
          <a:p>
            <a:pPr algn="ctr"/>
            <a:r>
              <a:rPr lang="da-DK" dirty="0"/>
              <a:t>Forebyggelse</a:t>
            </a:r>
          </a:p>
        </p:txBody>
      </p:sp>
      <p:sp>
        <p:nvSpPr>
          <p:cNvPr id="3" name="Pladsholder til indhold 2">
            <a:extLst>
              <a:ext uri="{FF2B5EF4-FFF2-40B4-BE49-F238E27FC236}">
                <a16:creationId xmlns:a16="http://schemas.microsoft.com/office/drawing/2014/main" id="{BE2AB2BD-1C04-4EA2-86F7-4F5F5FACD740}"/>
              </a:ext>
            </a:extLst>
          </p:cNvPr>
          <p:cNvSpPr>
            <a:spLocks noGrp="1"/>
          </p:cNvSpPr>
          <p:nvPr>
            <p:ph idx="1"/>
          </p:nvPr>
        </p:nvSpPr>
        <p:spPr/>
        <p:txBody>
          <a:bodyPr/>
          <a:lstStyle/>
          <a:p>
            <a:r>
              <a:rPr lang="da-DK" dirty="0"/>
              <a:t>Sund mad</a:t>
            </a:r>
          </a:p>
          <a:p>
            <a:r>
              <a:rPr lang="da-DK" dirty="0"/>
              <a:t>Fysisk aktivitet/motion </a:t>
            </a:r>
          </a:p>
          <a:p>
            <a:r>
              <a:rPr lang="da-DK" dirty="0"/>
              <a:t>Vægttab hvis overvægtig</a:t>
            </a:r>
          </a:p>
          <a:p>
            <a:r>
              <a:rPr lang="da-DK" dirty="0"/>
              <a:t>Stabilt BT</a:t>
            </a:r>
          </a:p>
          <a:p>
            <a:r>
              <a:rPr lang="da-DK" dirty="0"/>
              <a:t>Normale kolesteroltal</a:t>
            </a:r>
          </a:p>
          <a:p>
            <a:endParaRPr lang="da-DK" dirty="0"/>
          </a:p>
        </p:txBody>
      </p:sp>
    </p:spTree>
    <p:extLst>
      <p:ext uri="{BB962C8B-B14F-4D97-AF65-F5344CB8AC3E}">
        <p14:creationId xmlns:p14="http://schemas.microsoft.com/office/powerpoint/2010/main" val="351988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CDE412-91AE-5641-88BC-9DB0937782AA}"/>
              </a:ext>
            </a:extLst>
          </p:cNvPr>
          <p:cNvSpPr txBox="1">
            <a:spLocks/>
          </p:cNvSpPr>
          <p:nvPr/>
        </p:nvSpPr>
        <p:spPr>
          <a:xfrm>
            <a:off x="142875" y="2282825"/>
            <a:ext cx="5657850" cy="22923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500" b="1" i="0" kern="1200">
                <a:solidFill>
                  <a:schemeClr val="tx2"/>
                </a:solidFill>
                <a:latin typeface="Raleway Black" panose="020B0503030101060003" pitchFamily="34" charset="77"/>
                <a:ea typeface="+mj-ea"/>
                <a:cs typeface="+mj-cs"/>
              </a:defRPr>
            </a:lvl1pPr>
          </a:lstStyle>
          <a:p>
            <a:pPr algn="ctr">
              <a:spcBef>
                <a:spcPts val="1000"/>
              </a:spcBef>
            </a:pPr>
            <a:r>
              <a:rPr lang="da-DK" sz="2200" b="0" dirty="0">
                <a:latin typeface="+mn-lt"/>
              </a:rPr>
              <a:t>Gruppeøvelse : </a:t>
            </a:r>
            <a:br>
              <a:rPr lang="da-DK" dirty="0"/>
            </a:br>
            <a:r>
              <a:rPr lang="da-DK" sz="3300" dirty="0"/>
              <a:t>HVORDAN KAN VI BLIVE BEDRE TIL AT SPOTTE TYPE 2-DIABETES TIDLIGT?</a:t>
            </a:r>
          </a:p>
        </p:txBody>
      </p:sp>
      <p:sp>
        <p:nvSpPr>
          <p:cNvPr id="4" name="Content Placeholder 5">
            <a:extLst>
              <a:ext uri="{FF2B5EF4-FFF2-40B4-BE49-F238E27FC236}">
                <a16:creationId xmlns:a16="http://schemas.microsoft.com/office/drawing/2014/main" id="{C822FAC1-581F-5648-BE9D-B7DC9E5528C3}"/>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Snak sammen to og to</a:t>
            </a:r>
          </a:p>
          <a:p>
            <a:pPr marL="0" indent="0" algn="ctr">
              <a:buFont typeface="Arial" panose="020B0604020202020204" pitchFamily="34" charset="0"/>
              <a:buNone/>
            </a:pPr>
            <a:r>
              <a:rPr lang="da-DK" sz="2000" b="1" dirty="0">
                <a:latin typeface="+mn-lt"/>
              </a:rPr>
              <a:t>(5-10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(10 minutter)</a:t>
            </a:r>
          </a:p>
        </p:txBody>
      </p:sp>
      <p:sp>
        <p:nvSpPr>
          <p:cNvPr id="6" name="Rektangel 3">
            <a:extLst>
              <a:ext uri="{FF2B5EF4-FFF2-40B4-BE49-F238E27FC236}">
                <a16:creationId xmlns:a16="http://schemas.microsoft.com/office/drawing/2014/main" id="{88F993F3-8A47-2243-8D57-AAAF86F8C8AC}"/>
              </a:ext>
            </a:extLst>
          </p:cNvPr>
          <p:cNvSpPr/>
          <p:nvPr/>
        </p:nvSpPr>
        <p:spPr>
          <a:xfrm>
            <a:off x="6717715" y="3429000"/>
            <a:ext cx="5191125" cy="2544286"/>
          </a:xfrm>
          <a:prstGeom prst="rect">
            <a:avLst/>
          </a:prstGeom>
        </p:spPr>
        <p:txBody>
          <a:bodyPr wrap="square">
            <a:spAutoFit/>
          </a:bodyPr>
          <a:lstStyle/>
          <a:p>
            <a:pPr lvl="0" algn="ctr">
              <a:lnSpc>
                <a:spcPct val="90000"/>
              </a:lnSpc>
              <a:spcBef>
                <a:spcPts val="1000"/>
              </a:spcBef>
            </a:pPr>
            <a:r>
              <a:rPr lang="da-DK" sz="2000" i="1" dirty="0">
                <a:solidFill>
                  <a:srgbClr val="001F34"/>
                </a:solidFill>
              </a:rPr>
              <a:t>Hvilke barrierer og muligheder er der for, at vi kan blive bedre til at spotte type 2-diabetes tidligt? </a:t>
            </a:r>
          </a:p>
          <a:p>
            <a:pPr lvl="0" algn="ctr">
              <a:lnSpc>
                <a:spcPct val="90000"/>
              </a:lnSpc>
              <a:spcBef>
                <a:spcPts val="1000"/>
              </a:spcBef>
            </a:pPr>
            <a:endParaRPr lang="da-DK" sz="2000" i="1" dirty="0">
              <a:solidFill>
                <a:srgbClr val="001F34"/>
              </a:solidFill>
            </a:endParaRPr>
          </a:p>
          <a:p>
            <a:pPr lvl="0" algn="ctr">
              <a:lnSpc>
                <a:spcPct val="90000"/>
              </a:lnSpc>
              <a:spcBef>
                <a:spcPts val="1000"/>
              </a:spcBef>
            </a:pPr>
            <a:r>
              <a:rPr lang="da-DK" sz="2000" i="1" dirty="0">
                <a:solidFill>
                  <a:srgbClr val="001F34"/>
                </a:solidFill>
              </a:rPr>
              <a:t>Hvad vil være svært? Hvad vil være nemt?</a:t>
            </a:r>
          </a:p>
          <a:p>
            <a:pPr lvl="0" algn="ctr">
              <a:lnSpc>
                <a:spcPct val="90000"/>
              </a:lnSpc>
              <a:spcBef>
                <a:spcPts val="1000"/>
              </a:spcBef>
            </a:pPr>
            <a:endParaRPr lang="da-DK" sz="2000" i="1" dirty="0">
              <a:solidFill>
                <a:srgbClr val="001F34"/>
              </a:solidFill>
            </a:endParaRPr>
          </a:p>
          <a:p>
            <a:pPr lvl="0" algn="ctr">
              <a:lnSpc>
                <a:spcPct val="90000"/>
              </a:lnSpc>
              <a:spcBef>
                <a:spcPts val="1000"/>
              </a:spcBef>
            </a:pPr>
            <a:r>
              <a:rPr lang="da-DK" sz="2000" i="1" dirty="0">
                <a:solidFill>
                  <a:srgbClr val="001F34"/>
                </a:solidFill>
              </a:rPr>
              <a:t>Hvordan får vi faglig sparring i hverdagen?  </a:t>
            </a:r>
          </a:p>
        </p:txBody>
      </p:sp>
    </p:spTree>
    <p:extLst>
      <p:ext uri="{BB962C8B-B14F-4D97-AF65-F5344CB8AC3E}">
        <p14:creationId xmlns:p14="http://schemas.microsoft.com/office/powerpoint/2010/main" val="924649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5222D-F3D5-4374-871F-500F2B1CDB4D}"/>
              </a:ext>
            </a:extLst>
          </p:cNvPr>
          <p:cNvSpPr>
            <a:spLocks noGrp="1"/>
          </p:cNvSpPr>
          <p:nvPr>
            <p:ph type="ctrTitle"/>
          </p:nvPr>
        </p:nvSpPr>
        <p:spPr/>
        <p:txBody>
          <a:bodyPr/>
          <a:lstStyle/>
          <a:p>
            <a:r>
              <a:rPr lang="da-DK" dirty="0"/>
              <a:t>Afrunding opsporing  </a:t>
            </a:r>
          </a:p>
        </p:txBody>
      </p:sp>
      <p:sp>
        <p:nvSpPr>
          <p:cNvPr id="3" name="Subtitle 2">
            <a:extLst>
              <a:ext uri="{FF2B5EF4-FFF2-40B4-BE49-F238E27FC236}">
                <a16:creationId xmlns:a16="http://schemas.microsoft.com/office/drawing/2014/main" id="{174454A0-23B3-9447-B3C2-A2DCB83052DD}"/>
              </a:ext>
            </a:extLst>
          </p:cNvPr>
          <p:cNvSpPr>
            <a:spLocks noGrp="1"/>
          </p:cNvSpPr>
          <p:nvPr>
            <p:ph type="subTitle" idx="1"/>
          </p:nvPr>
        </p:nvSpPr>
        <p:spPr>
          <a:xfrm flipV="1">
            <a:off x="1524000" y="6808075"/>
            <a:ext cx="9144000" cy="149315"/>
          </a:xfrm>
        </p:spPr>
        <p:txBody>
          <a:bodyPr>
            <a:normAutofit fontScale="25000" lnSpcReduction="20000"/>
          </a:bodyPr>
          <a:lstStyle/>
          <a:p>
            <a:endParaRPr lang="da-DK"/>
          </a:p>
        </p:txBody>
      </p:sp>
    </p:spTree>
    <p:extLst>
      <p:ext uri="{BB962C8B-B14F-4D97-AF65-F5344CB8AC3E}">
        <p14:creationId xmlns:p14="http://schemas.microsoft.com/office/powerpoint/2010/main" val="401088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C77ADE7-7BD0-45AA-90F4-36E92B694B6A}"/>
              </a:ext>
            </a:extLst>
          </p:cNvPr>
          <p:cNvSpPr>
            <a:spLocks noGrp="1"/>
          </p:cNvSpPr>
          <p:nvPr>
            <p:ph type="title"/>
          </p:nvPr>
        </p:nvSpPr>
        <p:spPr/>
        <p:txBody>
          <a:bodyPr/>
          <a:lstStyle/>
          <a:p>
            <a:pPr algn="ctr"/>
            <a:r>
              <a:rPr lang="da-DK" dirty="0"/>
              <a:t>Andre emner</a:t>
            </a:r>
          </a:p>
        </p:txBody>
      </p:sp>
      <p:sp>
        <p:nvSpPr>
          <p:cNvPr id="5" name="Pladsholder til indhold 4">
            <a:extLst>
              <a:ext uri="{FF2B5EF4-FFF2-40B4-BE49-F238E27FC236}">
                <a16:creationId xmlns:a16="http://schemas.microsoft.com/office/drawing/2014/main" id="{3025E2D0-C1F4-4014-92AF-742FD5DD1366}"/>
              </a:ext>
            </a:extLst>
          </p:cNvPr>
          <p:cNvSpPr>
            <a:spLocks noGrp="1"/>
          </p:cNvSpPr>
          <p:nvPr>
            <p:ph idx="1"/>
          </p:nvPr>
        </p:nvSpPr>
        <p:spPr/>
        <p:txBody>
          <a:bodyPr>
            <a:normAutofit lnSpcReduction="10000"/>
          </a:bodyPr>
          <a:lstStyle/>
          <a:p>
            <a:pPr marL="0" indent="0">
              <a:buNone/>
            </a:pPr>
            <a:r>
              <a:rPr lang="da-DK" dirty="0">
                <a:latin typeface="Raleway Medium" pitchFamily="2" charset="0"/>
              </a:rPr>
              <a:t>Blodsukkermåling</a:t>
            </a:r>
          </a:p>
          <a:p>
            <a:r>
              <a:rPr lang="da-DK" dirty="0">
                <a:latin typeface="Raleway Medium" pitchFamily="2" charset="0"/>
              </a:rPr>
              <a:t>Altid engangsfingerprikker. </a:t>
            </a:r>
          </a:p>
          <a:p>
            <a:r>
              <a:rPr lang="da-DK" dirty="0">
                <a:latin typeface="Raleway Medium" pitchFamily="2" charset="0"/>
              </a:rPr>
              <a:t>Behandlingsmål HbA1c.</a:t>
            </a:r>
          </a:p>
          <a:p>
            <a:r>
              <a:rPr lang="da-DK" dirty="0">
                <a:latin typeface="Raleway Medium" pitchFamily="2" charset="0"/>
              </a:rPr>
              <a:t>Handleanvisning – link VAR</a:t>
            </a:r>
          </a:p>
          <a:p>
            <a:pPr marL="0" indent="0">
              <a:buNone/>
            </a:pPr>
            <a:endParaRPr lang="da-DK" dirty="0">
              <a:latin typeface="Raleway Medium" pitchFamily="2" charset="0"/>
            </a:endParaRPr>
          </a:p>
          <a:p>
            <a:pPr marL="0" indent="0">
              <a:buNone/>
            </a:pPr>
            <a:r>
              <a:rPr lang="da-DK" dirty="0">
                <a:latin typeface="Raleway Medium" pitchFamily="2" charset="0"/>
              </a:rPr>
              <a:t>Injektionsteknik</a:t>
            </a:r>
          </a:p>
          <a:p>
            <a:r>
              <a:rPr lang="da-DK" dirty="0">
                <a:latin typeface="Raleway Medium" pitchFamily="2" charset="0"/>
              </a:rPr>
              <a:t>Se altid indlægsseddel</a:t>
            </a:r>
          </a:p>
          <a:p>
            <a:r>
              <a:rPr lang="da-DK" dirty="0">
                <a:latin typeface="Raleway Medium" pitchFamily="2" charset="0"/>
              </a:rPr>
              <a:t>Stikkeskema</a:t>
            </a:r>
          </a:p>
          <a:p>
            <a:r>
              <a:rPr lang="da-DK" dirty="0">
                <a:latin typeface="Raleway Medium" pitchFamily="2" charset="0"/>
              </a:rPr>
              <a:t>Obs hurtigvirkende kun 1 </a:t>
            </a:r>
            <a:r>
              <a:rPr lang="da-DK" dirty="0" err="1">
                <a:latin typeface="Raleway Medium" pitchFamily="2" charset="0"/>
              </a:rPr>
              <a:t>mdr</a:t>
            </a:r>
            <a:r>
              <a:rPr lang="da-DK" dirty="0">
                <a:latin typeface="Raleway Medium" pitchFamily="2" charset="0"/>
              </a:rPr>
              <a:t> efter anbrud, dato på.</a:t>
            </a:r>
          </a:p>
        </p:txBody>
      </p:sp>
    </p:spTree>
    <p:extLst>
      <p:ext uri="{BB962C8B-B14F-4D97-AF65-F5344CB8AC3E}">
        <p14:creationId xmlns:p14="http://schemas.microsoft.com/office/powerpoint/2010/main" val="1596032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DAD6-4E7A-DD4F-9969-0D26580B96ED}"/>
              </a:ext>
            </a:extLst>
          </p:cNvPr>
          <p:cNvSpPr>
            <a:spLocks noGrp="1"/>
          </p:cNvSpPr>
          <p:nvPr>
            <p:ph type="title"/>
          </p:nvPr>
        </p:nvSpPr>
        <p:spPr>
          <a:xfrm>
            <a:off x="433386" y="1747043"/>
            <a:ext cx="5410201" cy="3363913"/>
          </a:xfrm>
        </p:spPr>
        <p:txBody>
          <a:bodyPr>
            <a:normAutofit/>
          </a:bodyPr>
          <a:lstStyle/>
          <a:p>
            <a:pPr algn="ctr">
              <a:spcBef>
                <a:spcPts val="1000"/>
              </a:spcBef>
            </a:pPr>
            <a:r>
              <a:rPr lang="da-DK" sz="2200" b="0" dirty="0">
                <a:latin typeface="+mn-lt"/>
              </a:rPr>
              <a:t>: </a:t>
            </a:r>
            <a:br>
              <a:rPr lang="da-DK" dirty="0"/>
            </a:br>
            <a:r>
              <a:rPr lang="da-DK" sz="3200" dirty="0"/>
              <a:t>HVAD TAGER JEG MED FRA DAGENS MØDE? </a:t>
            </a:r>
          </a:p>
        </p:txBody>
      </p:sp>
      <p:sp>
        <p:nvSpPr>
          <p:cNvPr id="5" name="Rektangel 3">
            <a:extLst>
              <a:ext uri="{FF2B5EF4-FFF2-40B4-BE49-F238E27FC236}">
                <a16:creationId xmlns:a16="http://schemas.microsoft.com/office/drawing/2014/main" id="{E6D06DB4-7CC9-4140-B58A-50E5CCB7A47E}"/>
              </a:ext>
            </a:extLst>
          </p:cNvPr>
          <p:cNvSpPr/>
          <p:nvPr/>
        </p:nvSpPr>
        <p:spPr>
          <a:xfrm>
            <a:off x="6567489" y="3309730"/>
            <a:ext cx="5191125" cy="2544286"/>
          </a:xfrm>
          <a:prstGeom prst="rect">
            <a:avLst/>
          </a:prstGeom>
        </p:spPr>
        <p:txBody>
          <a:bodyPr wrap="square">
            <a:spAutoFit/>
          </a:bodyPr>
          <a:lstStyle/>
          <a:p>
            <a:pPr lvl="0" algn="ctr">
              <a:lnSpc>
                <a:spcPct val="90000"/>
              </a:lnSpc>
              <a:spcBef>
                <a:spcPts val="1000"/>
              </a:spcBef>
            </a:pPr>
            <a:r>
              <a:rPr lang="da-DK" sz="2000" i="1" dirty="0">
                <a:solidFill>
                  <a:srgbClr val="001F34"/>
                </a:solidFill>
              </a:rPr>
              <a:t>Hvad er jeg blevet klogere på?</a:t>
            </a:r>
          </a:p>
          <a:p>
            <a:pPr lvl="0" algn="ctr">
              <a:lnSpc>
                <a:spcPct val="90000"/>
              </a:lnSpc>
              <a:spcBef>
                <a:spcPts val="1000"/>
              </a:spcBef>
            </a:pPr>
            <a:r>
              <a:rPr lang="da-DK" sz="2000" i="1" dirty="0">
                <a:solidFill>
                  <a:srgbClr val="001F34"/>
                </a:solidFill>
              </a:rPr>
              <a:t> </a:t>
            </a:r>
          </a:p>
          <a:p>
            <a:pPr lvl="0" algn="ctr">
              <a:lnSpc>
                <a:spcPct val="90000"/>
              </a:lnSpc>
              <a:spcBef>
                <a:spcPts val="1000"/>
              </a:spcBef>
            </a:pPr>
            <a:r>
              <a:rPr lang="da-DK" sz="2000" i="1" dirty="0">
                <a:solidFill>
                  <a:srgbClr val="001F34"/>
                </a:solidFill>
              </a:rPr>
              <a:t>Hvad ville jeg gerne have haft mere viden om?  </a:t>
            </a:r>
          </a:p>
          <a:p>
            <a:pPr lvl="0" algn="ctr">
              <a:lnSpc>
                <a:spcPct val="90000"/>
              </a:lnSpc>
              <a:spcBef>
                <a:spcPts val="1000"/>
              </a:spcBef>
            </a:pPr>
            <a:endParaRPr lang="da-DK" sz="2000" i="1" dirty="0">
              <a:solidFill>
                <a:srgbClr val="001F34"/>
              </a:solidFill>
            </a:endParaRPr>
          </a:p>
          <a:p>
            <a:pPr lvl="0" algn="ctr">
              <a:lnSpc>
                <a:spcPct val="90000"/>
              </a:lnSpc>
              <a:spcBef>
                <a:spcPts val="1000"/>
              </a:spcBef>
            </a:pPr>
            <a:r>
              <a:rPr lang="da-DK" sz="2000" i="1" dirty="0">
                <a:solidFill>
                  <a:srgbClr val="001F34"/>
                </a:solidFill>
              </a:rPr>
              <a:t>Hvad vil jeg gerne have, at vi fokuserer mere på fremadrettet? </a:t>
            </a:r>
          </a:p>
        </p:txBody>
      </p:sp>
      <p:sp>
        <p:nvSpPr>
          <p:cNvPr id="6" name="Content Placeholder 5">
            <a:extLst>
              <a:ext uri="{FF2B5EF4-FFF2-40B4-BE49-F238E27FC236}">
                <a16:creationId xmlns:a16="http://schemas.microsoft.com/office/drawing/2014/main" id="{75611BA8-8005-A440-8E71-089542F705C2}"/>
              </a:ext>
            </a:extLst>
          </p:cNvPr>
          <p:cNvSpPr txBox="1">
            <a:spLocks/>
          </p:cNvSpPr>
          <p:nvPr/>
        </p:nvSpPr>
        <p:spPr>
          <a:xfrm>
            <a:off x="7015683" y="129458"/>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Reflektér for dig selv</a:t>
            </a:r>
          </a:p>
          <a:p>
            <a:pPr marL="0" indent="0" algn="ctr">
              <a:buFont typeface="Arial" panose="020B0604020202020204" pitchFamily="34" charset="0"/>
              <a:buNone/>
            </a:pPr>
            <a:r>
              <a:rPr lang="da-DK" sz="2000" b="1" dirty="0">
                <a:latin typeface="+mn-lt"/>
              </a:rPr>
              <a:t>(3-5 minutter)</a:t>
            </a:r>
          </a:p>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Opsamling i plenum</a:t>
            </a:r>
          </a:p>
          <a:p>
            <a:pPr marL="0" indent="0" algn="ctr">
              <a:buFont typeface="Arial" panose="020B0604020202020204" pitchFamily="34" charset="0"/>
              <a:buNone/>
            </a:pPr>
            <a:r>
              <a:rPr lang="da-DK" sz="2000" b="1" dirty="0">
                <a:latin typeface="+mn-lt"/>
              </a:rPr>
              <a:t>(5 minutter)</a:t>
            </a:r>
          </a:p>
        </p:txBody>
      </p:sp>
    </p:spTree>
    <p:extLst>
      <p:ext uri="{BB962C8B-B14F-4D97-AF65-F5344CB8AC3E}">
        <p14:creationId xmlns:p14="http://schemas.microsoft.com/office/powerpoint/2010/main" val="410591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7E2E20C-8B84-1241-9B9F-74F06B198EED}"/>
              </a:ext>
            </a:extLst>
          </p:cNvPr>
          <p:cNvSpPr>
            <a:spLocks noGrp="1"/>
          </p:cNvSpPr>
          <p:nvPr>
            <p:ph type="title"/>
          </p:nvPr>
        </p:nvSpPr>
        <p:spPr>
          <a:xfrm>
            <a:off x="6660864" y="2053374"/>
            <a:ext cx="5191126" cy="2506662"/>
          </a:xfrm>
        </p:spPr>
        <p:txBody>
          <a:bodyPr>
            <a:normAutofit fontScale="90000"/>
          </a:bodyPr>
          <a:lstStyle/>
          <a:p>
            <a:pPr algn="ctr"/>
            <a:r>
              <a:rPr lang="da-DK" sz="2200" b="0" dirty="0">
                <a:latin typeface="+mn-lt"/>
              </a:rPr>
              <a:t>: </a:t>
            </a:r>
            <a:br>
              <a:rPr lang="da-DK" dirty="0"/>
            </a:br>
            <a:r>
              <a:rPr lang="da-DK" sz="3200" dirty="0"/>
              <a:t>HVEM SKAL JEG KONTAKTE, NÅR JEG SOM MEDARBEJDER HAR MISTANKE OM, AT EN BORGER HAR TYPE 2-DIABETES?</a:t>
            </a:r>
          </a:p>
        </p:txBody>
      </p:sp>
      <p:sp>
        <p:nvSpPr>
          <p:cNvPr id="16" name="Rektangel 15">
            <a:extLst>
              <a:ext uri="{FF2B5EF4-FFF2-40B4-BE49-F238E27FC236}">
                <a16:creationId xmlns:a16="http://schemas.microsoft.com/office/drawing/2014/main" id="{552C2C61-2D79-EC46-B403-8C4FA0C59225}"/>
              </a:ext>
            </a:extLst>
          </p:cNvPr>
          <p:cNvSpPr/>
          <p:nvPr/>
        </p:nvSpPr>
        <p:spPr>
          <a:xfrm>
            <a:off x="340008" y="1482270"/>
            <a:ext cx="5424487" cy="1015663"/>
          </a:xfrm>
          <a:prstGeom prst="rect">
            <a:avLst/>
          </a:prstGeom>
        </p:spPr>
        <p:txBody>
          <a:bodyPr wrap="square">
            <a:spAutoFit/>
          </a:bodyPr>
          <a:lstStyle/>
          <a:p>
            <a:pPr lvl="0" algn="ctr"/>
            <a:r>
              <a:rPr lang="da-DK" sz="2000" dirty="0">
                <a:solidFill>
                  <a:schemeClr val="tx2"/>
                </a:solidFill>
              </a:rPr>
              <a:t>Download og udfyld skabelonen </a:t>
            </a:r>
          </a:p>
          <a:p>
            <a:pPr lvl="0" algn="ctr"/>
            <a:r>
              <a:rPr lang="da-DK" sz="2000" i="1" dirty="0">
                <a:solidFill>
                  <a:schemeClr val="tx2"/>
                </a:solidFill>
              </a:rPr>
              <a:t>”Sådan gør vi, når vi spotter symptomer på type 2-diabetes i vores afdeling”</a:t>
            </a:r>
          </a:p>
        </p:txBody>
      </p:sp>
      <p:sp>
        <p:nvSpPr>
          <p:cNvPr id="7" name="Content Placeholder 5">
            <a:extLst>
              <a:ext uri="{FF2B5EF4-FFF2-40B4-BE49-F238E27FC236}">
                <a16:creationId xmlns:a16="http://schemas.microsoft.com/office/drawing/2014/main" id="{1741DA84-9DF9-474A-B324-869F6EC07FCF}"/>
              </a:ext>
            </a:extLst>
          </p:cNvPr>
          <p:cNvSpPr txBox="1">
            <a:spLocks/>
          </p:cNvSpPr>
          <p:nvPr/>
        </p:nvSpPr>
        <p:spPr>
          <a:xfrm>
            <a:off x="754655" y="0"/>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Drøftelse i plenum</a:t>
            </a:r>
          </a:p>
          <a:p>
            <a:pPr marL="0" indent="0" algn="ctr">
              <a:buFont typeface="Arial" panose="020B0604020202020204" pitchFamily="34" charset="0"/>
              <a:buNone/>
            </a:pPr>
            <a:r>
              <a:rPr lang="da-DK" sz="2000" b="1" dirty="0">
                <a:latin typeface="+mn-lt"/>
              </a:rPr>
              <a:t>(10 minutter)</a:t>
            </a:r>
          </a:p>
        </p:txBody>
      </p:sp>
      <p:pic>
        <p:nvPicPr>
          <p:cNvPr id="8" name="Billede 16">
            <a:extLst>
              <a:ext uri="{FF2B5EF4-FFF2-40B4-BE49-F238E27FC236}">
                <a16:creationId xmlns:a16="http://schemas.microsoft.com/office/drawing/2014/main" id="{DE04F9E8-338C-B748-A674-334FD8DD2FB2}"/>
              </a:ext>
            </a:extLst>
          </p:cNvPr>
          <p:cNvPicPr>
            <a:picLocks noChangeAspect="1"/>
          </p:cNvPicPr>
          <p:nvPr/>
        </p:nvPicPr>
        <p:blipFill>
          <a:blip r:embed="rId3"/>
          <a:stretch>
            <a:fillRect/>
          </a:stretch>
        </p:blipFill>
        <p:spPr>
          <a:xfrm>
            <a:off x="963724" y="2730519"/>
            <a:ext cx="4177052" cy="5911055"/>
          </a:xfrm>
          <a:prstGeom prst="rect">
            <a:avLst/>
          </a:prstGeom>
          <a:solidFill>
            <a:schemeClr val="bg1"/>
          </a:solidFill>
        </p:spPr>
      </p:pic>
    </p:spTree>
    <p:extLst>
      <p:ext uri="{BB962C8B-B14F-4D97-AF65-F5344CB8AC3E}">
        <p14:creationId xmlns:p14="http://schemas.microsoft.com/office/powerpoint/2010/main" val="4017390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7E2E20C-8B84-1241-9B9F-74F06B198EED}"/>
              </a:ext>
            </a:extLst>
          </p:cNvPr>
          <p:cNvSpPr>
            <a:spLocks noGrp="1"/>
          </p:cNvSpPr>
          <p:nvPr>
            <p:ph type="title"/>
          </p:nvPr>
        </p:nvSpPr>
        <p:spPr>
          <a:xfrm>
            <a:off x="6660864" y="2053374"/>
            <a:ext cx="5191126" cy="2506662"/>
          </a:xfrm>
        </p:spPr>
        <p:txBody>
          <a:bodyPr>
            <a:normAutofit/>
          </a:bodyPr>
          <a:lstStyle/>
          <a:p>
            <a:pPr algn="ctr"/>
            <a:r>
              <a:rPr lang="da-DK" sz="2200" b="0" dirty="0">
                <a:latin typeface="+mn-lt"/>
              </a:rPr>
              <a:t>: </a:t>
            </a:r>
            <a:br>
              <a:rPr lang="da-DK" dirty="0"/>
            </a:br>
            <a:r>
              <a:rPr lang="da-DK" sz="3200" dirty="0"/>
              <a:t>SÅDAN FØLGER VI OP, NÅR VI FÅR MISTANKE OM, AT EN BORGER HAR TYPE 2-DIABETES</a:t>
            </a:r>
          </a:p>
        </p:txBody>
      </p:sp>
      <p:sp>
        <p:nvSpPr>
          <p:cNvPr id="16" name="Rektangel 15">
            <a:extLst>
              <a:ext uri="{FF2B5EF4-FFF2-40B4-BE49-F238E27FC236}">
                <a16:creationId xmlns:a16="http://schemas.microsoft.com/office/drawing/2014/main" id="{552C2C61-2D79-EC46-B403-8C4FA0C59225}"/>
              </a:ext>
            </a:extLst>
          </p:cNvPr>
          <p:cNvSpPr/>
          <p:nvPr/>
        </p:nvSpPr>
        <p:spPr>
          <a:xfrm>
            <a:off x="503371" y="1256983"/>
            <a:ext cx="5424487" cy="1015663"/>
          </a:xfrm>
          <a:prstGeom prst="rect">
            <a:avLst/>
          </a:prstGeom>
        </p:spPr>
        <p:txBody>
          <a:bodyPr wrap="square">
            <a:spAutoFit/>
          </a:bodyPr>
          <a:lstStyle/>
          <a:p>
            <a:pPr lvl="0" algn="ctr"/>
            <a:r>
              <a:rPr lang="da-DK" sz="2000" dirty="0">
                <a:solidFill>
                  <a:schemeClr val="tx2"/>
                </a:solidFill>
              </a:rPr>
              <a:t>Download og udfyld skabelonen </a:t>
            </a:r>
          </a:p>
          <a:p>
            <a:pPr lvl="0" algn="ctr"/>
            <a:r>
              <a:rPr lang="da-DK" sz="2000" i="1" dirty="0">
                <a:solidFill>
                  <a:schemeClr val="tx2"/>
                </a:solidFill>
              </a:rPr>
              <a:t>”Sådan gør vi, når vi spotter symptomer på type 2-diabetes i vores afdeling”</a:t>
            </a:r>
          </a:p>
        </p:txBody>
      </p:sp>
      <p:sp>
        <p:nvSpPr>
          <p:cNvPr id="7" name="Content Placeholder 5">
            <a:extLst>
              <a:ext uri="{FF2B5EF4-FFF2-40B4-BE49-F238E27FC236}">
                <a16:creationId xmlns:a16="http://schemas.microsoft.com/office/drawing/2014/main" id="{1741DA84-9DF9-474A-B324-869F6EC07FCF}"/>
              </a:ext>
            </a:extLst>
          </p:cNvPr>
          <p:cNvSpPr txBox="1">
            <a:spLocks/>
          </p:cNvSpPr>
          <p:nvPr/>
        </p:nvSpPr>
        <p:spPr>
          <a:xfrm>
            <a:off x="754655" y="0"/>
            <a:ext cx="4595191" cy="299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Raleway Light" panose="020B04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Raleway Light" panose="020B04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Raleway Light" panose="020B04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a-DK" sz="2000" b="1" dirty="0">
              <a:latin typeface="+mn-lt"/>
            </a:endParaRPr>
          </a:p>
          <a:p>
            <a:pPr marL="0" indent="0" algn="ctr">
              <a:buFont typeface="Arial" panose="020B0604020202020204" pitchFamily="34" charset="0"/>
              <a:buNone/>
            </a:pPr>
            <a:r>
              <a:rPr lang="da-DK" sz="2000" b="1" dirty="0">
                <a:latin typeface="+mn-lt"/>
              </a:rPr>
              <a:t>Drøftelse i plenum</a:t>
            </a:r>
          </a:p>
          <a:p>
            <a:pPr marL="0" indent="0" algn="ctr">
              <a:buFont typeface="Arial" panose="020B0604020202020204" pitchFamily="34" charset="0"/>
              <a:buNone/>
            </a:pPr>
            <a:r>
              <a:rPr lang="da-DK" sz="2000" b="1" dirty="0">
                <a:latin typeface="+mn-lt"/>
              </a:rPr>
              <a:t>(10 minutter)</a:t>
            </a:r>
          </a:p>
        </p:txBody>
      </p:sp>
      <p:pic>
        <p:nvPicPr>
          <p:cNvPr id="8" name="Billede 16">
            <a:extLst>
              <a:ext uri="{FF2B5EF4-FFF2-40B4-BE49-F238E27FC236}">
                <a16:creationId xmlns:a16="http://schemas.microsoft.com/office/drawing/2014/main" id="{DE04F9E8-338C-B748-A674-334FD8DD2FB2}"/>
              </a:ext>
            </a:extLst>
          </p:cNvPr>
          <p:cNvPicPr>
            <a:picLocks noChangeAspect="1"/>
          </p:cNvPicPr>
          <p:nvPr/>
        </p:nvPicPr>
        <p:blipFill>
          <a:blip r:embed="rId3"/>
          <a:stretch>
            <a:fillRect/>
          </a:stretch>
        </p:blipFill>
        <p:spPr>
          <a:xfrm>
            <a:off x="1396812" y="2390090"/>
            <a:ext cx="3637603" cy="5147667"/>
          </a:xfrm>
          <a:prstGeom prst="rect">
            <a:avLst/>
          </a:prstGeom>
          <a:solidFill>
            <a:schemeClr val="bg1"/>
          </a:solidFill>
        </p:spPr>
      </p:pic>
    </p:spTree>
    <p:extLst>
      <p:ext uri="{BB962C8B-B14F-4D97-AF65-F5344CB8AC3E}">
        <p14:creationId xmlns:p14="http://schemas.microsoft.com/office/powerpoint/2010/main" val="35703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9B65754-060E-084F-B253-D3CE2FBCCA07}"/>
              </a:ext>
            </a:extLst>
          </p:cNvPr>
          <p:cNvSpPr>
            <a:spLocks noGrp="1"/>
          </p:cNvSpPr>
          <p:nvPr>
            <p:ph idx="1"/>
          </p:nvPr>
        </p:nvSpPr>
        <p:spPr>
          <a:xfrm>
            <a:off x="6743700" y="1379764"/>
            <a:ext cx="4610099" cy="4943397"/>
          </a:xfrm>
        </p:spPr>
        <p:txBody>
          <a:bodyPr>
            <a:noAutofit/>
          </a:bodyPr>
          <a:lstStyle/>
          <a:p>
            <a:pPr marL="0" indent="0">
              <a:buNone/>
            </a:pPr>
            <a:r>
              <a:rPr lang="da-DK" b="1" dirty="0">
                <a:latin typeface="Raleway Black" panose="020B0503030101060003" pitchFamily="34" charset="77"/>
              </a:rPr>
              <a:t>Hvordan vi spotter type 2-diabetes</a:t>
            </a:r>
          </a:p>
          <a:p>
            <a:pPr marL="0" indent="0">
              <a:buNone/>
            </a:pPr>
            <a:endParaRPr lang="da-DK" b="1" dirty="0">
              <a:latin typeface="Raleway Black" panose="020B0503030101060003" pitchFamily="34" charset="77"/>
            </a:endParaRPr>
          </a:p>
          <a:p>
            <a:r>
              <a:rPr lang="da-DK" sz="2400" b="1" dirty="0">
                <a:latin typeface="Raleway Black" panose="020B0503030101060003" pitchFamily="34" charset="77"/>
              </a:rPr>
              <a:t>Type 2 diabetes</a:t>
            </a:r>
          </a:p>
          <a:p>
            <a:r>
              <a:rPr lang="da-DK" sz="2400" b="1" dirty="0">
                <a:latin typeface="Raleway Black" panose="020B0503030101060003" pitchFamily="34" charset="77"/>
              </a:rPr>
              <a:t>Risikofaktorer</a:t>
            </a:r>
          </a:p>
          <a:p>
            <a:r>
              <a:rPr lang="da-DK" sz="2400" b="1" dirty="0">
                <a:latin typeface="Raleway Black" panose="020B0503030101060003" pitchFamily="34" charset="77"/>
              </a:rPr>
              <a:t>Symptomer </a:t>
            </a:r>
          </a:p>
          <a:p>
            <a:r>
              <a:rPr lang="da-DK" sz="2400" b="1" dirty="0">
                <a:latin typeface="Raleway Black" panose="020B0503030101060003" pitchFamily="34" charset="77"/>
              </a:rPr>
              <a:t>Forebyggelse</a:t>
            </a:r>
          </a:p>
          <a:p>
            <a:endParaRPr lang="da-DK" sz="2400" b="1" dirty="0">
              <a:latin typeface="Raleway Black" panose="020B0503030101060003" pitchFamily="34" charset="77"/>
            </a:endParaRPr>
          </a:p>
          <a:p>
            <a:r>
              <a:rPr lang="da-DK" sz="2000" dirty="0">
                <a:latin typeface="Raleway Black" panose="020B0503030101060003" pitchFamily="34" charset="77"/>
              </a:rPr>
              <a:t>Hvad vi gør i vores afdeling for at handle på en mistanke</a:t>
            </a:r>
          </a:p>
          <a:p>
            <a:r>
              <a:rPr lang="da-DK" sz="2000" dirty="0">
                <a:latin typeface="Raleway Black" panose="020B0503030101060003" pitchFamily="34" charset="77"/>
              </a:rPr>
              <a:t>Hvordan vi sikrer opfølgning</a:t>
            </a:r>
          </a:p>
          <a:p>
            <a:pPr marL="0" indent="0">
              <a:buNone/>
            </a:pPr>
            <a:endParaRPr lang="da-DK" sz="2400" dirty="0">
              <a:latin typeface="Raleway Medium" panose="020B0503030101060003" pitchFamily="34" charset="77"/>
            </a:endParaRPr>
          </a:p>
        </p:txBody>
      </p:sp>
      <p:sp>
        <p:nvSpPr>
          <p:cNvPr id="4" name="Rektangel 3">
            <a:extLst>
              <a:ext uri="{FF2B5EF4-FFF2-40B4-BE49-F238E27FC236}">
                <a16:creationId xmlns:a16="http://schemas.microsoft.com/office/drawing/2014/main" id="{CABF698E-D03F-C64A-9069-0A3ECADEC770}"/>
              </a:ext>
            </a:extLst>
          </p:cNvPr>
          <p:cNvSpPr/>
          <p:nvPr/>
        </p:nvSpPr>
        <p:spPr>
          <a:xfrm>
            <a:off x="665019" y="1592600"/>
            <a:ext cx="4710112" cy="4067780"/>
          </a:xfrm>
          <a:prstGeom prst="rect">
            <a:avLst/>
          </a:prstGeom>
        </p:spPr>
        <p:txBody>
          <a:bodyPr wrap="square">
            <a:spAutoFit/>
          </a:bodyPr>
          <a:lstStyle/>
          <a:p>
            <a:pPr lvl="0">
              <a:lnSpc>
                <a:spcPct val="90000"/>
              </a:lnSpc>
              <a:spcBef>
                <a:spcPts val="1000"/>
              </a:spcBef>
            </a:pPr>
            <a:r>
              <a:rPr lang="da-DK" sz="2000" dirty="0">
                <a:solidFill>
                  <a:schemeClr val="tx2"/>
                </a:solidFill>
              </a:rPr>
              <a:t>I dag går ca. </a:t>
            </a:r>
            <a:r>
              <a:rPr lang="da-DK" sz="2000" b="1" dirty="0">
                <a:solidFill>
                  <a:schemeClr val="tx2"/>
                </a:solidFill>
                <a:latin typeface="Raleway Black" panose="020B0503030101060003" pitchFamily="34" charset="77"/>
              </a:rPr>
              <a:t>76.000 </a:t>
            </a:r>
            <a:r>
              <a:rPr lang="da-DK" sz="2000" dirty="0">
                <a:solidFill>
                  <a:schemeClr val="tx2"/>
                </a:solidFill>
              </a:rPr>
              <a:t>danskere rundt med type 2-diabetes uden at vide det. </a:t>
            </a:r>
          </a:p>
          <a:p>
            <a:pPr lvl="0">
              <a:lnSpc>
                <a:spcPct val="90000"/>
              </a:lnSpc>
              <a:spcBef>
                <a:spcPts val="1000"/>
              </a:spcBef>
            </a:pPr>
            <a:r>
              <a:rPr lang="da-DK" sz="2000" dirty="0">
                <a:solidFill>
                  <a:schemeClr val="tx2"/>
                </a:solidFill>
              </a:rPr>
              <a:t>I Hjørring kommune ca. </a:t>
            </a:r>
            <a:r>
              <a:rPr lang="da-DK" sz="2000" b="1" dirty="0">
                <a:solidFill>
                  <a:schemeClr val="tx2"/>
                </a:solidFill>
                <a:latin typeface="Raleway Black" pitchFamily="2" charset="0"/>
              </a:rPr>
              <a:t>1000</a:t>
            </a:r>
            <a:r>
              <a:rPr lang="da-DK" sz="2000" dirty="0">
                <a:solidFill>
                  <a:schemeClr val="tx2"/>
                </a:solidFill>
              </a:rPr>
              <a:t> personer. </a:t>
            </a:r>
          </a:p>
          <a:p>
            <a:pPr lvl="0">
              <a:lnSpc>
                <a:spcPct val="90000"/>
              </a:lnSpc>
              <a:spcBef>
                <a:spcPts val="1000"/>
              </a:spcBef>
            </a:pPr>
            <a:r>
              <a:rPr lang="da-DK" sz="2000" dirty="0">
                <a:solidFill>
                  <a:schemeClr val="tx2"/>
                </a:solidFill>
              </a:rPr>
              <a:t> Disse mennesker har risiko for at udvikle alvorlige komplikationer ligesom de har øget risiko for at dø tidligere end andre. </a:t>
            </a:r>
          </a:p>
          <a:p>
            <a:pPr lvl="0">
              <a:lnSpc>
                <a:spcPct val="90000"/>
              </a:lnSpc>
              <a:spcBef>
                <a:spcPts val="1000"/>
              </a:spcBef>
            </a:pPr>
            <a:endParaRPr lang="da-DK" sz="2000" dirty="0">
              <a:solidFill>
                <a:schemeClr val="tx2"/>
              </a:solidFill>
              <a:latin typeface="Raleway Light" panose="020B0403030101060003" pitchFamily="34" charset="77"/>
            </a:endParaRPr>
          </a:p>
          <a:p>
            <a:pPr lvl="0">
              <a:lnSpc>
                <a:spcPct val="90000"/>
              </a:lnSpc>
              <a:spcBef>
                <a:spcPts val="1000"/>
              </a:spcBef>
            </a:pPr>
            <a:r>
              <a:rPr lang="da-DK" sz="2000" dirty="0">
                <a:solidFill>
                  <a:schemeClr val="tx2"/>
                </a:solidFill>
              </a:rPr>
              <a:t>I dag har ca. </a:t>
            </a:r>
            <a:r>
              <a:rPr lang="da-DK" sz="3000" b="1" dirty="0">
                <a:solidFill>
                  <a:schemeClr val="tx2"/>
                </a:solidFill>
                <a:latin typeface="Raleway Black" panose="020B0503030101060003" pitchFamily="34" charset="77"/>
              </a:rPr>
              <a:t>35-50 % </a:t>
            </a:r>
            <a:r>
              <a:rPr lang="da-DK" sz="2000" dirty="0">
                <a:solidFill>
                  <a:schemeClr val="tx2"/>
                </a:solidFill>
              </a:rPr>
              <a:t>af dem, der diagnosticeres med type 2-diabetes, allerede udviklet komplikationer på diagnosetidspunktet. </a:t>
            </a:r>
          </a:p>
        </p:txBody>
      </p:sp>
      <p:sp>
        <p:nvSpPr>
          <p:cNvPr id="5" name="Title 1">
            <a:extLst>
              <a:ext uri="{FF2B5EF4-FFF2-40B4-BE49-F238E27FC236}">
                <a16:creationId xmlns:a16="http://schemas.microsoft.com/office/drawing/2014/main" id="{7C53BE07-A911-1440-B982-AFC58670E17D}"/>
              </a:ext>
            </a:extLst>
          </p:cNvPr>
          <p:cNvSpPr>
            <a:spLocks noGrp="1"/>
          </p:cNvSpPr>
          <p:nvPr>
            <p:ph type="title"/>
          </p:nvPr>
        </p:nvSpPr>
        <p:spPr>
          <a:xfrm>
            <a:off x="6643688" y="367393"/>
            <a:ext cx="4710112" cy="1069521"/>
          </a:xfrm>
        </p:spPr>
        <p:txBody>
          <a:bodyPr>
            <a:normAutofit/>
          </a:bodyPr>
          <a:lstStyle/>
          <a:p>
            <a:pPr algn="ctr">
              <a:spcBef>
                <a:spcPts val="1000"/>
              </a:spcBef>
            </a:pPr>
            <a:r>
              <a:rPr lang="da-DK" sz="3600" dirty="0">
                <a:latin typeface="Raleway Light" panose="020B0403030101060003" pitchFamily="34" charset="77"/>
              </a:rPr>
              <a:t>I dag skal vi tale om…</a:t>
            </a:r>
            <a:endParaRPr lang="da-DK" sz="4800" dirty="0"/>
          </a:p>
        </p:txBody>
      </p:sp>
      <p:sp>
        <p:nvSpPr>
          <p:cNvPr id="6" name="TextBox 5">
            <a:extLst>
              <a:ext uri="{FF2B5EF4-FFF2-40B4-BE49-F238E27FC236}">
                <a16:creationId xmlns:a16="http://schemas.microsoft.com/office/drawing/2014/main" id="{05CEC3A8-3A49-144E-B7F0-A0767CD29E21}"/>
              </a:ext>
            </a:extLst>
          </p:cNvPr>
          <p:cNvSpPr txBox="1"/>
          <p:nvPr/>
        </p:nvSpPr>
        <p:spPr>
          <a:xfrm>
            <a:off x="117848" y="6211669"/>
            <a:ext cx="5804453" cy="646331"/>
          </a:xfrm>
          <a:prstGeom prst="rect">
            <a:avLst/>
          </a:prstGeom>
          <a:noFill/>
        </p:spPr>
        <p:txBody>
          <a:bodyPr wrap="square" rtlCol="0">
            <a:spAutoFit/>
          </a:bodyPr>
          <a:lstStyle/>
          <a:p>
            <a:r>
              <a:rPr lang="da-DK" sz="900" dirty="0"/>
              <a:t>Kilder: Steno Diabetes Center og Gedebjerg et al 2017. </a:t>
            </a:r>
            <a:r>
              <a:rPr lang="en-US" sz="900" dirty="0"/>
              <a:t>Prevalence of micro- and macrovascular diabetes complications at time of type 2 diabetes diagnosis and associated clinical characteristics: A cross-sectional baseline study of 6958 patients in the Danish DD2 cohort</a:t>
            </a:r>
          </a:p>
          <a:p>
            <a:r>
              <a:rPr lang="da-DK" sz="900" dirty="0"/>
              <a:t> </a:t>
            </a:r>
          </a:p>
        </p:txBody>
      </p:sp>
    </p:spTree>
    <p:extLst>
      <p:ext uri="{BB962C8B-B14F-4D97-AF65-F5344CB8AC3E}">
        <p14:creationId xmlns:p14="http://schemas.microsoft.com/office/powerpoint/2010/main" val="151310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ADE7-D3DF-49E6-B85C-4B4053872871}"/>
              </a:ext>
            </a:extLst>
          </p:cNvPr>
          <p:cNvSpPr>
            <a:spLocks noGrp="1"/>
          </p:cNvSpPr>
          <p:nvPr>
            <p:ph type="title"/>
          </p:nvPr>
        </p:nvSpPr>
        <p:spPr>
          <a:xfrm>
            <a:off x="838200" y="365125"/>
            <a:ext cx="10515600" cy="786039"/>
          </a:xfrm>
        </p:spPr>
        <p:txBody>
          <a:bodyPr/>
          <a:lstStyle/>
          <a:p>
            <a:r>
              <a:rPr lang="da-DK" dirty="0"/>
              <a:t>Fakta om type 2 diabetes</a:t>
            </a:r>
          </a:p>
        </p:txBody>
      </p:sp>
      <p:sp>
        <p:nvSpPr>
          <p:cNvPr id="3" name="Pladsholder til indhold 2">
            <a:extLst>
              <a:ext uri="{FF2B5EF4-FFF2-40B4-BE49-F238E27FC236}">
                <a16:creationId xmlns:a16="http://schemas.microsoft.com/office/drawing/2014/main" id="{A1087CCB-9484-4715-B629-B9A89ED01AB0}"/>
              </a:ext>
            </a:extLst>
          </p:cNvPr>
          <p:cNvSpPr>
            <a:spLocks noGrp="1"/>
          </p:cNvSpPr>
          <p:nvPr>
            <p:ph idx="1"/>
          </p:nvPr>
        </p:nvSpPr>
        <p:spPr>
          <a:xfrm>
            <a:off x="838200" y="1151164"/>
            <a:ext cx="10515600" cy="5025799"/>
          </a:xfrm>
        </p:spPr>
        <p:txBody>
          <a:bodyPr/>
          <a:lstStyle/>
          <a:p>
            <a:pPr marL="0" indent="0">
              <a:buNone/>
            </a:pPr>
            <a:endParaRPr lang="da-DK" b="1" dirty="0">
              <a:latin typeface="Raleway Medium" pitchFamily="2" charset="0"/>
            </a:endParaRPr>
          </a:p>
          <a:p>
            <a:pPr eaLnBrk="1" hangingPunct="1">
              <a:lnSpc>
                <a:spcPct val="90000"/>
              </a:lnSpc>
              <a:buFont typeface="Arial" panose="020B0604020202020204" pitchFamily="34" charset="0"/>
              <a:buChar char="•"/>
              <a:defRPr/>
            </a:pPr>
            <a:r>
              <a:rPr lang="da-DK" altLang="da-DK" dirty="0">
                <a:latin typeface="Raleway Medium" pitchFamily="2" charset="0"/>
              </a:rPr>
              <a:t>I</a:t>
            </a:r>
            <a:r>
              <a:rPr lang="da-DK" altLang="da-DK" sz="2800" dirty="0">
                <a:latin typeface="Raleway Medium" pitchFamily="2" charset="0"/>
              </a:rPr>
              <a:t>nsulinresistens i muskel- og fedtceller</a:t>
            </a:r>
          </a:p>
          <a:p>
            <a:pPr marL="0" indent="0" eaLnBrk="1" hangingPunct="1">
              <a:lnSpc>
                <a:spcPct val="90000"/>
              </a:lnSpc>
              <a:buNone/>
              <a:defRPr/>
            </a:pPr>
            <a:endParaRPr lang="da-DK" altLang="da-DK" sz="2800" dirty="0">
              <a:latin typeface="Raleway Medium" pitchFamily="2" charset="0"/>
            </a:endParaRPr>
          </a:p>
          <a:p>
            <a:pPr eaLnBrk="1" hangingPunct="1">
              <a:lnSpc>
                <a:spcPct val="90000"/>
              </a:lnSpc>
              <a:buFont typeface="Arial" panose="020B0604020202020204" pitchFamily="34" charset="0"/>
              <a:buChar char="•"/>
              <a:defRPr/>
            </a:pPr>
            <a:r>
              <a:rPr lang="da-DK" altLang="da-DK" sz="2800" dirty="0">
                <a:latin typeface="Raleway Medium" pitchFamily="2" charset="0"/>
              </a:rPr>
              <a:t>Med tiden ikke tilstrækkelig dannelse af insulin i bugspytkirtlen</a:t>
            </a:r>
          </a:p>
          <a:p>
            <a:endParaRPr lang="da-DK" b="1" dirty="0"/>
          </a:p>
        </p:txBody>
      </p:sp>
    </p:spTree>
    <p:extLst>
      <p:ext uri="{BB962C8B-B14F-4D97-AF65-F5344CB8AC3E}">
        <p14:creationId xmlns:p14="http://schemas.microsoft.com/office/powerpoint/2010/main" val="196833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F0F19-3AD2-4F3A-9EEC-24763ACBA3AE}"/>
              </a:ext>
            </a:extLst>
          </p:cNvPr>
          <p:cNvSpPr>
            <a:spLocks noGrp="1"/>
          </p:cNvSpPr>
          <p:nvPr>
            <p:ph type="title"/>
          </p:nvPr>
        </p:nvSpPr>
        <p:spPr>
          <a:xfrm>
            <a:off x="838200" y="365125"/>
            <a:ext cx="10515600" cy="3063875"/>
          </a:xfrm>
        </p:spPr>
        <p:txBody>
          <a:bodyPr>
            <a:normAutofit/>
          </a:bodyPr>
          <a:lstStyle/>
          <a:p>
            <a:r>
              <a:rPr lang="da-DK" sz="1100" dirty="0"/>
              <a:t>https://www.sundhed.dk/borger/patienthaandbogen/hormoner-og-stofskifte/sygdomme/diabetes-type-2-hvad-er-det/type-2-diabetes/</a:t>
            </a:r>
            <a:r>
              <a:rPr lang="da-DK" sz="1100" dirty="0">
                <a:hlinkClick r:id="rId2"/>
              </a:rPr>
              <a:t>Type 2-diabetes </a:t>
            </a:r>
            <a:r>
              <a:rPr lang="da-DK" sz="1400" dirty="0">
                <a:hlinkClick r:id="rId2"/>
              </a:rPr>
              <a:t>- Patienthåndbogen på sundhed</a:t>
            </a:r>
            <a:r>
              <a:rPr lang="da-DK" dirty="0">
                <a:hlinkClick r:id="rId2"/>
              </a:rPr>
              <a:t>.</a:t>
            </a:r>
            <a:r>
              <a:rPr lang="da-DK" sz="1400" dirty="0">
                <a:hlinkClick r:id="rId2"/>
              </a:rPr>
              <a:t>dk</a:t>
            </a:r>
            <a:endParaRPr lang="da-DK" sz="1400" dirty="0"/>
          </a:p>
        </p:txBody>
      </p:sp>
      <p:sp>
        <p:nvSpPr>
          <p:cNvPr id="3" name="Pladsholder til indhold 2">
            <a:extLst>
              <a:ext uri="{FF2B5EF4-FFF2-40B4-BE49-F238E27FC236}">
                <a16:creationId xmlns:a16="http://schemas.microsoft.com/office/drawing/2014/main" id="{C31835E0-DFA6-458C-B200-C667B5BE6896}"/>
              </a:ext>
            </a:extLst>
          </p:cNvPr>
          <p:cNvSpPr>
            <a:spLocks noGrp="1"/>
          </p:cNvSpPr>
          <p:nvPr>
            <p:ph idx="1"/>
          </p:nvPr>
        </p:nvSpPr>
        <p:spPr>
          <a:xfrm>
            <a:off x="838200" y="4718957"/>
            <a:ext cx="10515600" cy="1458006"/>
          </a:xfrm>
        </p:spPr>
        <p:txBody>
          <a:bodyPr/>
          <a:lstStyle/>
          <a:p>
            <a:pPr marL="0" indent="0">
              <a:buNone/>
            </a:pPr>
            <a:r>
              <a:rPr lang="da-DK" dirty="0" err="1">
                <a:hlinkClick r:id="rId2"/>
              </a:rPr>
              <a:t>pe</a:t>
            </a:r>
            <a:r>
              <a:rPr lang="da-DK" dirty="0">
                <a:hlinkClick r:id="rId2"/>
              </a:rPr>
              <a:t> 2-diabetes - Patienthåndbogen på sundhed.dk</a:t>
            </a:r>
            <a:endParaRPr lang="da-DK" dirty="0"/>
          </a:p>
        </p:txBody>
      </p:sp>
    </p:spTree>
    <p:extLst>
      <p:ext uri="{BB962C8B-B14F-4D97-AF65-F5344CB8AC3E}">
        <p14:creationId xmlns:p14="http://schemas.microsoft.com/office/powerpoint/2010/main" val="359903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40C56-CDCA-45B9-9A2E-B19B767C6236}"/>
              </a:ext>
            </a:extLst>
          </p:cNvPr>
          <p:cNvSpPr>
            <a:spLocks noGrp="1"/>
          </p:cNvSpPr>
          <p:nvPr>
            <p:ph type="title"/>
          </p:nvPr>
        </p:nvSpPr>
        <p:spPr/>
        <p:txBody>
          <a:bodyPr/>
          <a:lstStyle/>
          <a:p>
            <a:pPr algn="ctr"/>
            <a:r>
              <a:rPr lang="da-DK" dirty="0"/>
              <a:t>Diabetes 2  opstår fordi</a:t>
            </a:r>
          </a:p>
        </p:txBody>
      </p:sp>
      <p:sp>
        <p:nvSpPr>
          <p:cNvPr id="3" name="Pladsholder til indhold 2">
            <a:extLst>
              <a:ext uri="{FF2B5EF4-FFF2-40B4-BE49-F238E27FC236}">
                <a16:creationId xmlns:a16="http://schemas.microsoft.com/office/drawing/2014/main" id="{1FF5571D-5DFD-4544-8FFD-0738F5100BA6}"/>
              </a:ext>
            </a:extLst>
          </p:cNvPr>
          <p:cNvSpPr>
            <a:spLocks noGrp="1"/>
          </p:cNvSpPr>
          <p:nvPr>
            <p:ph idx="1"/>
          </p:nvPr>
        </p:nvSpPr>
        <p:spPr/>
        <p:txBody>
          <a:bodyPr>
            <a:normAutofit fontScale="85000" lnSpcReduction="20000"/>
          </a:bodyPr>
          <a:lstStyle/>
          <a:p>
            <a:r>
              <a:rPr lang="da-DK" sz="2600" dirty="0">
                <a:latin typeface="Raleway Medium" pitchFamily="2" charset="0"/>
              </a:rPr>
              <a:t>Sukkerstofferne fra maden kan ikke/eller har svært ved at komme fra blodet og ind i cellerne </a:t>
            </a:r>
            <a:r>
              <a:rPr lang="da-DK" sz="2600" dirty="0" err="1">
                <a:latin typeface="Raleway Medium" pitchFamily="2" charset="0"/>
              </a:rPr>
              <a:t>pga</a:t>
            </a:r>
            <a:r>
              <a:rPr lang="da-DK" sz="2600" dirty="0">
                <a:latin typeface="Raleway Medium" pitchFamily="2" charset="0"/>
              </a:rPr>
              <a:t> mangelfuld insulinsignal.</a:t>
            </a:r>
          </a:p>
          <a:p>
            <a:endParaRPr lang="da-DK" sz="2600" dirty="0">
              <a:latin typeface="Raleway Medium" pitchFamily="2" charset="0"/>
            </a:endParaRPr>
          </a:p>
          <a:p>
            <a:r>
              <a:rPr lang="da-DK" sz="2600" dirty="0">
                <a:latin typeface="Raleway Medium" pitchFamily="2" charset="0"/>
              </a:rPr>
              <a:t>Hormonet Insulin fra bugspytkirtlen er nøglen/signalet, som skal åbne cellen, så sukkerstoffet kan komme ind    </a:t>
            </a:r>
          </a:p>
          <a:p>
            <a:endParaRPr lang="da-DK" sz="2600" dirty="0">
              <a:latin typeface="Raleway Medium" pitchFamily="2" charset="0"/>
            </a:endParaRPr>
          </a:p>
          <a:p>
            <a:pPr marL="0" indent="0">
              <a:buNone/>
            </a:pPr>
            <a:r>
              <a:rPr lang="da-DK" sz="2600" dirty="0">
                <a:latin typeface="Raleway Medium" pitchFamily="2" charset="0"/>
              </a:rPr>
              <a:t>MEN</a:t>
            </a:r>
          </a:p>
          <a:p>
            <a:pPr marL="0" indent="0">
              <a:buNone/>
            </a:pPr>
            <a:endParaRPr lang="da-DK" sz="2600" dirty="0">
              <a:latin typeface="Raleway Medium" pitchFamily="2" charset="0"/>
            </a:endParaRPr>
          </a:p>
          <a:p>
            <a:r>
              <a:rPr lang="da-DK" sz="2600" dirty="0">
                <a:latin typeface="Raleway Medium" pitchFamily="2" charset="0"/>
              </a:rPr>
              <a:t>Insulin fungerer ikke som det skal, eller der produceres ikke nok insulin i bugspytkirtlen.</a:t>
            </a:r>
          </a:p>
          <a:p>
            <a:r>
              <a:rPr lang="da-DK" sz="2600" dirty="0">
                <a:latin typeface="Raleway Medium" pitchFamily="2" charset="0"/>
              </a:rPr>
              <a:t>Celle/nøgle fungerer ikke og der bliver større mængde sukkerstof i blodet</a:t>
            </a:r>
          </a:p>
          <a:p>
            <a:endParaRPr lang="da-DK" sz="2600" dirty="0">
              <a:latin typeface="Raleway Medium" pitchFamily="2" charset="0"/>
            </a:endParaRPr>
          </a:p>
          <a:p>
            <a:r>
              <a:rPr lang="da-DK" sz="2600" dirty="0">
                <a:latin typeface="Raleway Medium" pitchFamily="2" charset="0"/>
              </a:rPr>
              <a:t>Der opstår forhøjet blodsukker</a:t>
            </a:r>
          </a:p>
          <a:p>
            <a:endParaRPr lang="da-DK" dirty="0"/>
          </a:p>
        </p:txBody>
      </p:sp>
    </p:spTree>
    <p:extLst>
      <p:ext uri="{BB962C8B-B14F-4D97-AF65-F5344CB8AC3E}">
        <p14:creationId xmlns:p14="http://schemas.microsoft.com/office/powerpoint/2010/main" val="149224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375D7-4F6F-4F3D-BEC9-DB89FD4759F3}"/>
              </a:ext>
            </a:extLst>
          </p:cNvPr>
          <p:cNvSpPr>
            <a:spLocks noGrp="1"/>
          </p:cNvSpPr>
          <p:nvPr>
            <p:ph type="title"/>
          </p:nvPr>
        </p:nvSpPr>
        <p:spPr/>
        <p:txBody>
          <a:bodyPr/>
          <a:lstStyle/>
          <a:p>
            <a:pPr algn="ctr"/>
            <a:r>
              <a:rPr lang="da-DK" dirty="0"/>
              <a:t>Bugspytkirtlen</a:t>
            </a:r>
          </a:p>
        </p:txBody>
      </p:sp>
      <p:pic>
        <p:nvPicPr>
          <p:cNvPr id="4" name="Picture 5" descr="pancreas">
            <a:extLst>
              <a:ext uri="{FF2B5EF4-FFF2-40B4-BE49-F238E27FC236}">
                <a16:creationId xmlns:a16="http://schemas.microsoft.com/office/drawing/2014/main" id="{992F98A3-02F5-4153-B20C-4487A2FC9B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951"/>
          <a:stretch>
            <a:fillRect/>
          </a:stretch>
        </p:blipFill>
        <p:spPr bwMode="auto">
          <a:xfrm>
            <a:off x="3110592" y="2479113"/>
            <a:ext cx="6057901" cy="372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3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D1F62-0F85-4FAB-8B42-8ED504F1A567}"/>
              </a:ext>
            </a:extLst>
          </p:cNvPr>
          <p:cNvSpPr>
            <a:spLocks noGrp="1"/>
          </p:cNvSpPr>
          <p:nvPr>
            <p:ph type="title"/>
          </p:nvPr>
        </p:nvSpPr>
        <p:spPr/>
        <p:txBody>
          <a:bodyPr/>
          <a:lstStyle/>
          <a:p>
            <a:pPr algn="ctr"/>
            <a:r>
              <a:rPr lang="da-DK" dirty="0"/>
              <a:t>Sagt på en anden måde…</a:t>
            </a:r>
          </a:p>
        </p:txBody>
      </p:sp>
      <p:pic>
        <p:nvPicPr>
          <p:cNvPr id="4" name="Picture 5">
            <a:extLst>
              <a:ext uri="{FF2B5EF4-FFF2-40B4-BE49-F238E27FC236}">
                <a16:creationId xmlns:a16="http://schemas.microsoft.com/office/drawing/2014/main" id="{70811444-C860-44B2-8A8C-280CBFC743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2805" y="1825625"/>
            <a:ext cx="688639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79786"/>
      </p:ext>
    </p:extLst>
  </p:cSld>
  <p:clrMapOvr>
    <a:masterClrMapping/>
  </p:clrMapOvr>
</p:sld>
</file>

<file path=ppt/theme/theme1.xml><?xml version="1.0" encoding="utf-8"?>
<a:theme xmlns:a="http://schemas.openxmlformats.org/drawingml/2006/main" name="Diabetes">
  <a:themeElements>
    <a:clrScheme name="Diabetes">
      <a:dk1>
        <a:srgbClr val="000000"/>
      </a:dk1>
      <a:lt1>
        <a:srgbClr val="FFFFFF"/>
      </a:lt1>
      <a:dk2>
        <a:srgbClr val="001F34"/>
      </a:dk2>
      <a:lt2>
        <a:srgbClr val="E7E6E6"/>
      </a:lt2>
      <a:accent1>
        <a:srgbClr val="FFDC3C"/>
      </a:accent1>
      <a:accent2>
        <a:srgbClr val="226CE0"/>
      </a:accent2>
      <a:accent3>
        <a:srgbClr val="00D79B"/>
      </a:accent3>
      <a:accent4>
        <a:srgbClr val="BEE3FF"/>
      </a:accent4>
      <a:accent5>
        <a:srgbClr val="003F36"/>
      </a:accent5>
      <a:accent6>
        <a:srgbClr val="FF8C1E"/>
      </a:accent6>
      <a:hlink>
        <a:srgbClr val="FFDB3B"/>
      </a:hlink>
      <a:folHlink>
        <a:srgbClr val="001F3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id="{4113019E-00E3-034D-837B-585376045B78}" vid="{E44018FD-2D19-3549-90E9-CF0BCC74FC3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DD12D8CD70AE04DB17AA059A25493E8" ma:contentTypeVersion="14" ma:contentTypeDescription="Opret et nyt dokument." ma:contentTypeScope="" ma:versionID="4600a31cf0c6a8adc7c81ca37908d703">
  <xsd:schema xmlns:xsd="http://www.w3.org/2001/XMLSchema" xmlns:xs="http://www.w3.org/2001/XMLSchema" xmlns:p="http://schemas.microsoft.com/office/2006/metadata/properties" xmlns:ns2="2961fde7-a0d6-4400-b764-3ec73c42902c" xmlns:ns3="f0359c0e-364a-458a-8957-20c862517cac" targetNamespace="http://schemas.microsoft.com/office/2006/metadata/properties" ma:root="true" ma:fieldsID="cdb1fcc84f415e3ea7914646a9a20f6f" ns2:_="" ns3:_="">
    <xsd:import namespace="2961fde7-a0d6-4400-b764-3ec73c42902c"/>
    <xsd:import namespace="f0359c0e-364a-458a-8957-20c862517c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1fde7-a0d6-4400-b764-3ec73c429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fd8b7232-3447-4015-8c29-860061c6a39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359c0e-364a-458a-8957-20c862517ca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7" nillable="true" ma:displayName="Taxonomy Catch All Column" ma:hidden="true" ma:list="{d34a210c-90f9-480e-ad22-9e28cef3730e}" ma:internalName="TaxCatchAll" ma:showField="CatchAllData" ma:web="f0359c0e-364a-458a-8957-20c862517c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359c0e-364a-458a-8957-20c862517cac" xsi:nil="true"/>
    <lcf76f155ced4ddcb4097134ff3c332f xmlns="2961fde7-a0d6-4400-b764-3ec73c4290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10DE01-B71E-44A2-AD42-0582FD303B68}">
  <ds:schemaRefs>
    <ds:schemaRef ds:uri="http://schemas.microsoft.com/sharepoint/v3/contenttype/forms"/>
  </ds:schemaRefs>
</ds:datastoreItem>
</file>

<file path=customXml/itemProps2.xml><?xml version="1.0" encoding="utf-8"?>
<ds:datastoreItem xmlns:ds="http://schemas.openxmlformats.org/officeDocument/2006/customXml" ds:itemID="{96836B8F-4AA4-47BF-AB13-98299D117503}"/>
</file>

<file path=customXml/itemProps3.xml><?xml version="1.0" encoding="utf-8"?>
<ds:datastoreItem xmlns:ds="http://schemas.openxmlformats.org/officeDocument/2006/customXml" ds:itemID="{893B04BF-D07F-49C2-A999-509E51D1E559}">
  <ds:schemaRefs>
    <ds:schemaRef ds:uri="http://purl.org/dc/dcmitype/"/>
    <ds:schemaRef ds:uri="http://schemas.microsoft.com/office/2006/documentManagement/types"/>
    <ds:schemaRef ds:uri="http://purl.org/dc/elements/1.1/"/>
    <ds:schemaRef ds:uri="http://schemas.microsoft.com/office/2006/metadata/properties"/>
    <ds:schemaRef ds:uri="340f4f08-3d8c-4a66-a2fc-90e3800786c8"/>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Diabetes</Template>
  <TotalTime>1372</TotalTime>
  <Words>2266</Words>
  <Application>Microsoft Office PowerPoint</Application>
  <PresentationFormat>Widescreen</PresentationFormat>
  <Paragraphs>292</Paragraphs>
  <Slides>39</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39</vt:i4>
      </vt:variant>
    </vt:vector>
  </HeadingPairs>
  <TitlesOfParts>
    <vt:vector size="45" baseType="lpstr">
      <vt:lpstr>Arial</vt:lpstr>
      <vt:lpstr>Calibri</vt:lpstr>
      <vt:lpstr>Raleway Black</vt:lpstr>
      <vt:lpstr>Raleway Light</vt:lpstr>
      <vt:lpstr>Raleway Medium</vt:lpstr>
      <vt:lpstr>Diabetes</vt:lpstr>
      <vt:lpstr>Opsporing af type 2 diabetes</vt:lpstr>
      <vt:lpstr>Hvorfor er det vigtigt at tale om dette emne?</vt:lpstr>
      <vt:lpstr>Fakta om type 2-diabetes</vt:lpstr>
      <vt:lpstr>I dag skal vi tale om…</vt:lpstr>
      <vt:lpstr>Fakta om type 2 diabetes</vt:lpstr>
      <vt:lpstr>https://www.sundhed.dk/borger/patienthaandbogen/hormoner-og-stofskifte/sygdomme/diabetes-type-2-hvad-er-det/type-2-diabetes/Type 2-diabetes - Patienthåndbogen på sundhed.dk</vt:lpstr>
      <vt:lpstr>Diabetes 2  opstår fordi</vt:lpstr>
      <vt:lpstr>Bugspytkirtlen</vt:lpstr>
      <vt:lpstr>Sagt på en anden måde…</vt:lpstr>
      <vt:lpstr>Type 2 diabetes</vt:lpstr>
      <vt:lpstr>Blodsukkerværdier </vt:lpstr>
      <vt:lpstr>Typer diabetes</vt:lpstr>
      <vt:lpstr>Behandling</vt:lpstr>
      <vt:lpstr>Fakta om type 2-diabetes</vt:lpstr>
      <vt:lpstr>Prædiabetes</vt:lpstr>
      <vt:lpstr>Psykiske lidelser og type 2-diabetes</vt:lpstr>
      <vt:lpstr>Gruppeøvelse :  Refleksion over tidlig opsporing af type 2-diabetes blandt borgere med psykiske lidelser</vt:lpstr>
      <vt:lpstr>Symptomer på type 2-diabetes</vt:lpstr>
      <vt:lpstr>Gruppeøvelse 3:  Kan du spotte symptomerne? </vt:lpstr>
      <vt:lpstr>Symptomer på type 2-diabetes</vt:lpstr>
      <vt:lpstr>PowerPoint-præsentation</vt:lpstr>
      <vt:lpstr>PowerPoint-præsentation</vt:lpstr>
      <vt:lpstr>PowerPoint-præsentation</vt:lpstr>
      <vt:lpstr>PowerPoint-præsentation</vt:lpstr>
      <vt:lpstr>PowerPoint-præsentation</vt:lpstr>
      <vt:lpstr>Andre symptomer på højt blodsukker</vt:lpstr>
      <vt:lpstr> REFLEKSION OVER SYMPTOMERNE</vt:lpstr>
      <vt:lpstr>Vi skal blive bedre til at spotte type 2-diabetes.   Men hvorfor? </vt:lpstr>
      <vt:lpstr>Risikofaktorer for udvikling af type 2-diabetes</vt:lpstr>
      <vt:lpstr>Risikofaktorer for udvikling af type 2-diabetes</vt:lpstr>
      <vt:lpstr>Flere risikofaktorer</vt:lpstr>
      <vt:lpstr>Når vi får denne viden om risikofaktorer…</vt:lpstr>
      <vt:lpstr>Forebyggelse</vt:lpstr>
      <vt:lpstr>PowerPoint-præsentation</vt:lpstr>
      <vt:lpstr>Afrunding opsporing  </vt:lpstr>
      <vt:lpstr>Andre emner</vt:lpstr>
      <vt:lpstr>:  HVAD TAGER JEG MED FRA DAGENS MØDE? </vt:lpstr>
      <vt:lpstr>:  HVEM SKAL JEG KONTAKTE, NÅR JEG SOM MEDARBEJDER HAR MISTANKE OM, AT EN BORGER HAR TYPE 2-DIABETES?</vt:lpstr>
      <vt:lpstr>:  SÅDAN FØLGER VI OP, NÅR VI FÅR MISTANKE OM, AT EN BORGER HAR TYPE 2-DIABETES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Forsideslide</dc:title>
  <dc:creator>Nikolaj Saadat</dc:creator>
  <cp:lastModifiedBy>Else Deichmann Nielsen</cp:lastModifiedBy>
  <cp:revision>54</cp:revision>
  <cp:lastPrinted>2022-04-05T10:35:30Z</cp:lastPrinted>
  <dcterms:created xsi:type="dcterms:W3CDTF">2019-10-16T08:25:01Z</dcterms:created>
  <dcterms:modified xsi:type="dcterms:W3CDTF">2022-04-05T10:39:39Z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0x010100DDD12D8CD70AE04DB17AA059A25493E8</vt:lpwstr>
  </property>
</Properties>
</file>